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30"/>
  </p:notesMasterIdLst>
  <p:sldIdLst>
    <p:sldId id="256" r:id="rId2"/>
    <p:sldId id="326" r:id="rId3"/>
    <p:sldId id="327" r:id="rId4"/>
    <p:sldId id="330" r:id="rId5"/>
    <p:sldId id="331" r:id="rId6"/>
    <p:sldId id="332" r:id="rId7"/>
    <p:sldId id="333" r:id="rId8"/>
    <p:sldId id="334" r:id="rId9"/>
    <p:sldId id="335" r:id="rId10"/>
    <p:sldId id="336" r:id="rId11"/>
    <p:sldId id="337" r:id="rId12"/>
    <p:sldId id="338" r:id="rId13"/>
    <p:sldId id="339" r:id="rId14"/>
    <p:sldId id="340" r:id="rId15"/>
    <p:sldId id="354" r:id="rId16"/>
    <p:sldId id="356" r:id="rId17"/>
    <p:sldId id="284" r:id="rId18"/>
    <p:sldId id="285" r:id="rId19"/>
    <p:sldId id="287" r:id="rId20"/>
    <p:sldId id="312" r:id="rId21"/>
    <p:sldId id="320" r:id="rId22"/>
    <p:sldId id="310" r:id="rId23"/>
    <p:sldId id="290" r:id="rId24"/>
    <p:sldId id="311" r:id="rId25"/>
    <p:sldId id="313" r:id="rId26"/>
    <p:sldId id="299" r:id="rId27"/>
    <p:sldId id="319" r:id="rId28"/>
    <p:sldId id="355" r:id="rId2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91" autoAdjust="0"/>
    <p:restoredTop sz="76460" autoAdjust="0"/>
  </p:normalViewPr>
  <p:slideViewPr>
    <p:cSldViewPr>
      <p:cViewPr>
        <p:scale>
          <a:sx n="60" d="100"/>
          <a:sy n="60" d="100"/>
        </p:scale>
        <p:origin x="1686" y="-126"/>
      </p:cViewPr>
      <p:guideLst>
        <p:guide orient="horz" pos="2160"/>
        <p:guide pos="2880"/>
      </p:guideLst>
    </p:cSldViewPr>
  </p:slideViewPr>
  <p:outlineViewPr>
    <p:cViewPr>
      <p:scale>
        <a:sx n="33" d="100"/>
        <a:sy n="33" d="100"/>
      </p:scale>
      <p:origin x="0" y="2142"/>
    </p:cViewPr>
    <p:sldLst>
      <p:sld r:id="rId1" collapse="1"/>
      <p:sld r:id="rId2" collapse="1"/>
      <p:sld r:id="rId3" collapse="1"/>
      <p:sld r:id="rId4" collapse="1"/>
      <p:sld r:id="rId5" collapse="1"/>
      <p:sld r:id="rId6" collapse="1"/>
      <p:sld r:id="rId7" collapse="1"/>
      <p:sld r:id="rId8" collapse="1"/>
    </p:sldLst>
  </p:outlineViewPr>
  <p:notesTextViewPr>
    <p:cViewPr>
      <p:scale>
        <a:sx n="100" d="100"/>
        <a:sy n="100" d="100"/>
      </p:scale>
      <p:origin x="0" y="0"/>
    </p:cViewPr>
  </p:notesTextViewPr>
  <p:notesViewPr>
    <p:cSldViewPr>
      <p:cViewPr varScale="1">
        <p:scale>
          <a:sx n="86" d="100"/>
          <a:sy n="86" d="100"/>
        </p:scale>
        <p:origin x="-3126" y="-78"/>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microsoft.com/office/2016/11/relationships/changesInfo" Target="changesInfos/changesInfo1.xml"/></Relationships>
</file>

<file path=ppt/_rels/viewProps.xml.rels><?xml version="1.0" encoding="UTF-8" standalone="yes"?>
<Relationships xmlns="http://schemas.openxmlformats.org/package/2006/relationships"><Relationship Id="rId8" Type="http://schemas.openxmlformats.org/officeDocument/2006/relationships/slide" Target="slides/slide27.xml"/><Relationship Id="rId3" Type="http://schemas.openxmlformats.org/officeDocument/2006/relationships/slide" Target="slides/slide22.xml"/><Relationship Id="rId7" Type="http://schemas.openxmlformats.org/officeDocument/2006/relationships/slide" Target="slides/slide26.xml"/><Relationship Id="rId2" Type="http://schemas.openxmlformats.org/officeDocument/2006/relationships/slide" Target="slides/slide21.xml"/><Relationship Id="rId1" Type="http://schemas.openxmlformats.org/officeDocument/2006/relationships/slide" Target="slides/slide17.xml"/><Relationship Id="rId6" Type="http://schemas.openxmlformats.org/officeDocument/2006/relationships/slide" Target="slides/slide25.xml"/><Relationship Id="rId5" Type="http://schemas.openxmlformats.org/officeDocument/2006/relationships/slide" Target="slides/slide24.xml"/><Relationship Id="rId4" Type="http://schemas.openxmlformats.org/officeDocument/2006/relationships/slide" Target="slides/slide2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odd Luttrell" userId="600bf894ad1900d0" providerId="LiveId" clId="{B8C5CABB-47B3-4986-80C1-7E56D382FA0D}"/>
    <pc:docChg chg="custSel modSld">
      <pc:chgData name="Todd Luttrell" userId="600bf894ad1900d0" providerId="LiveId" clId="{B8C5CABB-47B3-4986-80C1-7E56D382FA0D}" dt="2017-09-09T14:03:41.445" v="23" actId="20577"/>
      <pc:docMkLst>
        <pc:docMk/>
      </pc:docMkLst>
      <pc:sldChg chg="modSp">
        <pc:chgData name="Todd Luttrell" userId="600bf894ad1900d0" providerId="LiveId" clId="{B8C5CABB-47B3-4986-80C1-7E56D382FA0D}" dt="2017-09-09T14:03:41.445" v="23" actId="20577"/>
        <pc:sldMkLst>
          <pc:docMk/>
          <pc:sldMk cId="0" sldId="256"/>
        </pc:sldMkLst>
        <pc:spChg chg="mod">
          <ac:chgData name="Todd Luttrell" userId="600bf894ad1900d0" providerId="LiveId" clId="{B8C5CABB-47B3-4986-80C1-7E56D382FA0D}" dt="2017-09-09T14:03:41.445" v="23" actId="20577"/>
          <ac:spMkLst>
            <pc:docMk/>
            <pc:sldMk cId="0" sldId="256"/>
            <ac:spMk id="3"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D46E429-08C4-4AD6-A6CB-1BDE35AA8196}" type="datetimeFigureOut">
              <a:rPr lang="en-US" smtClean="0"/>
              <a:pPr/>
              <a:t>9/9/2017</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642FEB1-84CC-4EBA-B67B-A25A953DDBA5}" type="slidenum">
              <a:rPr lang="en-US" smtClean="0"/>
              <a:pPr/>
              <a:t>‹#›</a:t>
            </a:fld>
            <a:endParaRPr lang="en-US"/>
          </a:p>
        </p:txBody>
      </p:sp>
    </p:spTree>
    <p:extLst>
      <p:ext uri="{BB962C8B-B14F-4D97-AF65-F5344CB8AC3E}">
        <p14:creationId xmlns:p14="http://schemas.microsoft.com/office/powerpoint/2010/main" val="38015606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642FEB1-84CC-4EBA-B67B-A25A953DDBA5}" type="slidenum">
              <a:rPr lang="en-US" smtClean="0"/>
              <a:pPr/>
              <a:t>1</a:t>
            </a:fld>
            <a:endParaRPr lang="en-US"/>
          </a:p>
        </p:txBody>
      </p:sp>
    </p:spTree>
    <p:extLst>
      <p:ext uri="{BB962C8B-B14F-4D97-AF65-F5344CB8AC3E}">
        <p14:creationId xmlns:p14="http://schemas.microsoft.com/office/powerpoint/2010/main" val="4441093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711200" indent="-711200" eaLnBrk="1" hangingPunct="1"/>
            <a:r>
              <a:rPr lang="en-US" altLang="en-US" sz="1200" dirty="0"/>
              <a:t>The objectives of crisis communication planning include</a:t>
            </a:r>
            <a:r>
              <a:rPr lang="en-US" altLang="en-US" sz="1200" baseline="0" dirty="0"/>
              <a:t> the following:</a:t>
            </a:r>
          </a:p>
          <a:p>
            <a:pPr marL="711200" indent="-711200" eaLnBrk="1" hangingPunct="1"/>
            <a:endParaRPr lang="en-US" altLang="en-US" sz="1200" baseline="0" dirty="0"/>
          </a:p>
          <a:p>
            <a:pPr marL="711200" indent="-711200" eaLnBrk="1" hangingPunct="1"/>
            <a:r>
              <a:rPr lang="en-US" altLang="en-US" sz="1200" dirty="0"/>
              <a:t>To understand the types of situations that could create a crisis for your organization.</a:t>
            </a:r>
          </a:p>
          <a:p>
            <a:pPr marL="711200" indent="-711200" eaLnBrk="1" hangingPunct="1"/>
            <a:r>
              <a:rPr lang="en-US" altLang="en-US" sz="1200" dirty="0"/>
              <a:t>To know what strategies can help navigate your client through a crisis.</a:t>
            </a:r>
          </a:p>
          <a:p>
            <a:pPr marL="711200" indent="-711200" eaLnBrk="1" hangingPunct="1"/>
            <a:r>
              <a:rPr lang="en-US" altLang="en-US" sz="1200" dirty="0"/>
              <a:t>To be aware of how crises affect publics and how to be sensitive to their needs throughout a crisis.</a:t>
            </a:r>
          </a:p>
          <a:p>
            <a:pPr marL="711200" indent="-711200" eaLnBrk="1" hangingPunct="1"/>
            <a:endParaRPr lang="en-US" altLang="en-US" sz="1200" dirty="0"/>
          </a:p>
          <a:p>
            <a:pPr marL="711200" indent="-711200" eaLnBrk="1" hangingPunct="1"/>
            <a:r>
              <a:rPr lang="en-US" altLang="en-US" sz="1200" dirty="0"/>
              <a:t>There are three main categories – </a:t>
            </a:r>
          </a:p>
          <a:p>
            <a:pPr marL="711200" indent="-711200" eaLnBrk="1" hangingPunct="1"/>
            <a:endParaRPr lang="en-US" altLang="en-US" sz="1200" dirty="0"/>
          </a:p>
          <a:p>
            <a:pPr marL="711200" indent="-711200" eaLnBrk="1" hangingPunct="1">
              <a:buAutoNum type="arabicPeriod"/>
            </a:pPr>
            <a:r>
              <a:rPr lang="en-US" altLang="en-US" sz="1200" dirty="0"/>
              <a:t>I’ve included surprise at the top of the list, but in reality all crisis</a:t>
            </a:r>
            <a:r>
              <a:rPr lang="en-US" altLang="en-US" sz="1200" baseline="0" dirty="0"/>
              <a:t> have what we call “</a:t>
            </a:r>
            <a:r>
              <a:rPr lang="en-US" altLang="en-US" sz="1200" baseline="0" dirty="0" err="1"/>
              <a:t>prodromes</a:t>
            </a:r>
            <a:r>
              <a:rPr lang="en-US" altLang="en-US" sz="1200" baseline="0" dirty="0"/>
              <a:t>.” </a:t>
            </a:r>
            <a:r>
              <a:rPr lang="en-US" altLang="en-US" sz="1200" dirty="0"/>
              <a:t>The</a:t>
            </a:r>
            <a:r>
              <a:rPr lang="en-US" altLang="en-US" sz="1200" baseline="0" dirty="0"/>
              <a:t>se are indicators that something is about to occur. Take the most recent BP, Gulf Oil spill. Weeks prior to the major disaster there was a valve that malfunctioned. The oil crews knew the possibility of a spill, yet failed to act. This is a </a:t>
            </a:r>
            <a:r>
              <a:rPr lang="en-US" altLang="en-US" sz="1200" baseline="0" dirty="0" err="1"/>
              <a:t>prodrome</a:t>
            </a:r>
            <a:r>
              <a:rPr lang="en-US" altLang="en-US" sz="1200" baseline="0" dirty="0"/>
              <a:t>. </a:t>
            </a:r>
          </a:p>
          <a:p>
            <a:pPr marL="711200" indent="-711200" eaLnBrk="1" hangingPunct="1">
              <a:buAutoNum type="arabicPeriod"/>
            </a:pPr>
            <a:r>
              <a:rPr lang="en-US" altLang="en-US" sz="1200" baseline="0" dirty="0"/>
              <a:t>Perceived threats – can someone or something harm your reputation? In this instance we would need to calculate the probability of a loss by the value of a loss.</a:t>
            </a:r>
          </a:p>
          <a:p>
            <a:pPr marL="711200" indent="-711200" eaLnBrk="1" hangingPunct="1">
              <a:buAutoNum type="arabicPeriod"/>
            </a:pPr>
            <a:r>
              <a:rPr lang="en-US" altLang="en-US" sz="1200" baseline="0" dirty="0"/>
              <a:t>In a media driven world time is everything. Response to crisis need to happen quickly. If a crisis breaks on twitter brands have a matter of hours, not days.</a:t>
            </a:r>
            <a:endParaRPr lang="en-US" altLang="en-US" sz="1200" dirty="0"/>
          </a:p>
          <a:p>
            <a:endParaRPr lang="en-US" dirty="0"/>
          </a:p>
        </p:txBody>
      </p:sp>
      <p:sp>
        <p:nvSpPr>
          <p:cNvPr id="4" name="Slide Number Placeholder 3"/>
          <p:cNvSpPr>
            <a:spLocks noGrp="1"/>
          </p:cNvSpPr>
          <p:nvPr>
            <p:ph type="sldNum" sz="quarter" idx="10"/>
          </p:nvPr>
        </p:nvSpPr>
        <p:spPr/>
        <p:txBody>
          <a:bodyPr/>
          <a:lstStyle/>
          <a:p>
            <a:fld id="{1642FEB1-84CC-4EBA-B67B-A25A953DDBA5}" type="slidenum">
              <a:rPr lang="en-US" smtClean="0"/>
              <a:pPr/>
              <a:t>2</a:t>
            </a:fld>
            <a:endParaRPr lang="en-US"/>
          </a:p>
        </p:txBody>
      </p:sp>
    </p:spTree>
    <p:extLst>
      <p:ext uri="{BB962C8B-B14F-4D97-AF65-F5344CB8AC3E}">
        <p14:creationId xmlns:p14="http://schemas.microsoft.com/office/powerpoint/2010/main" val="27293155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r>
              <a:rPr lang="en-US" sz="1200" b="0" i="0" kern="1200" dirty="0">
                <a:solidFill>
                  <a:schemeClr val="tx1"/>
                </a:solidFill>
                <a:effectLst/>
                <a:latin typeface="+mn-lt"/>
                <a:ea typeface="+mn-ea"/>
                <a:cs typeface="+mn-cs"/>
              </a:rPr>
              <a:t>Crisis management can be defined as</a:t>
            </a:r>
            <a:r>
              <a:rPr lang="en-US" sz="1200" b="0" i="0" kern="1200" baseline="0" dirty="0">
                <a:solidFill>
                  <a:schemeClr val="tx1"/>
                </a:solidFill>
                <a:effectLst/>
                <a:latin typeface="+mn-lt"/>
                <a:ea typeface="+mn-ea"/>
                <a:cs typeface="+mn-cs"/>
              </a:rPr>
              <a:t> </a:t>
            </a:r>
            <a:r>
              <a:rPr lang="en-US" altLang="en-US" dirty="0">
                <a:effectLst>
                  <a:outerShdw blurRad="38100" dist="38100" dir="2700000" algn="tl">
                    <a:srgbClr val="000000"/>
                  </a:outerShdw>
                </a:effectLst>
              </a:rPr>
              <a:t>the process by which an organization deals with a major unpredictable event that threatens to harm the organization, its stakeholders, or the general public </a:t>
            </a:r>
            <a:endParaRPr lang="en-US" sz="1200" b="0" i="0" kern="1200" dirty="0">
              <a:solidFill>
                <a:schemeClr val="tx1"/>
              </a:solidFill>
              <a:effectLst/>
              <a:latin typeface="+mn-lt"/>
              <a:ea typeface="+mn-ea"/>
              <a:cs typeface="+mn-cs"/>
            </a:endParaRP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A variety of crisis</a:t>
            </a:r>
            <a:r>
              <a:rPr lang="en-US" sz="1200" b="0" i="0" kern="1200" baseline="0" dirty="0">
                <a:solidFill>
                  <a:schemeClr val="tx1"/>
                </a:solidFill>
                <a:effectLst/>
                <a:latin typeface="+mn-lt"/>
                <a:ea typeface="+mn-ea"/>
                <a:cs typeface="+mn-cs"/>
              </a:rPr>
              <a:t> can happen.</a:t>
            </a:r>
          </a:p>
          <a:p>
            <a:endParaRPr lang="en-US" sz="1200" b="0" i="0" kern="1200" baseline="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Natural Crisis. Disturbances in the environment and nature lead to natural crisis. </a:t>
            </a:r>
          </a:p>
          <a:p>
            <a:r>
              <a:rPr lang="en-US" sz="1200" b="0" i="0" kern="1200" dirty="0">
                <a:solidFill>
                  <a:schemeClr val="tx1"/>
                </a:solidFill>
                <a:effectLst/>
                <a:latin typeface="+mn-lt"/>
                <a:ea typeface="+mn-ea"/>
                <a:cs typeface="+mn-cs"/>
              </a:rPr>
              <a:t>Technological Crisis. </a:t>
            </a:r>
          </a:p>
          <a:p>
            <a:r>
              <a:rPr lang="en-US" sz="1200" b="0" i="0" kern="1200" dirty="0">
                <a:solidFill>
                  <a:schemeClr val="tx1"/>
                </a:solidFill>
                <a:effectLst/>
                <a:latin typeface="+mn-lt"/>
                <a:ea typeface="+mn-ea"/>
                <a:cs typeface="+mn-cs"/>
              </a:rPr>
              <a:t>Confrontation Crisis. </a:t>
            </a:r>
          </a:p>
          <a:p>
            <a:r>
              <a:rPr lang="en-US" sz="1200" b="0" i="0" kern="1200" dirty="0">
                <a:solidFill>
                  <a:schemeClr val="tx1"/>
                </a:solidFill>
                <a:effectLst/>
                <a:latin typeface="+mn-lt"/>
                <a:ea typeface="+mn-ea"/>
                <a:cs typeface="+mn-cs"/>
              </a:rPr>
              <a:t>Crisis of Malevolence. </a:t>
            </a:r>
          </a:p>
          <a:p>
            <a:r>
              <a:rPr lang="en-US" sz="1200" b="0" i="0" kern="1200" dirty="0">
                <a:solidFill>
                  <a:schemeClr val="tx1"/>
                </a:solidFill>
                <a:effectLst/>
                <a:latin typeface="+mn-lt"/>
                <a:ea typeface="+mn-ea"/>
                <a:cs typeface="+mn-cs"/>
              </a:rPr>
              <a:t>Crisis of Organizational Misdeeds. </a:t>
            </a:r>
          </a:p>
          <a:p>
            <a:r>
              <a:rPr lang="en-US" sz="1200" b="0" i="0" kern="1200" dirty="0">
                <a:solidFill>
                  <a:schemeClr val="tx1"/>
                </a:solidFill>
                <a:effectLst/>
                <a:latin typeface="+mn-lt"/>
                <a:ea typeface="+mn-ea"/>
                <a:cs typeface="+mn-cs"/>
              </a:rPr>
              <a:t>Crisis due to Workplace Violence.</a:t>
            </a:r>
          </a:p>
          <a:p>
            <a:r>
              <a:rPr lang="en-US" sz="1200" b="0" i="0" kern="1200" dirty="0">
                <a:solidFill>
                  <a:schemeClr val="tx1"/>
                </a:solidFill>
                <a:effectLst/>
                <a:latin typeface="+mn-lt"/>
                <a:ea typeface="+mn-ea"/>
                <a:cs typeface="+mn-cs"/>
              </a:rPr>
              <a:t>Crisis Due to Rumors. </a:t>
            </a:r>
          </a:p>
          <a:p>
            <a:r>
              <a:rPr lang="en-US" sz="1200" b="0" i="0" kern="1200" dirty="0">
                <a:solidFill>
                  <a:schemeClr val="tx1"/>
                </a:solidFill>
                <a:effectLst/>
                <a:latin typeface="+mn-lt"/>
                <a:ea typeface="+mn-ea"/>
                <a:cs typeface="+mn-cs"/>
              </a:rPr>
              <a:t>Bankruptcy.</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Regardless of the medium, crisis</a:t>
            </a:r>
            <a:r>
              <a:rPr lang="en-US" sz="1200" b="0" i="0" kern="1200" baseline="0" dirty="0">
                <a:solidFill>
                  <a:schemeClr val="tx1"/>
                </a:solidFill>
                <a:effectLst/>
                <a:latin typeface="+mn-lt"/>
                <a:ea typeface="+mn-ea"/>
                <a:cs typeface="+mn-cs"/>
              </a:rPr>
              <a:t> interfere with normal business routines. </a:t>
            </a:r>
          </a:p>
          <a:p>
            <a:endParaRPr lang="en-US" sz="1200" b="0" i="0" kern="1200" baseline="0" dirty="0">
              <a:solidFill>
                <a:schemeClr val="tx1"/>
              </a:solidFill>
              <a:effectLst/>
              <a:latin typeface="+mn-lt"/>
              <a:ea typeface="+mn-ea"/>
              <a:cs typeface="+mn-cs"/>
            </a:endParaRPr>
          </a:p>
          <a:p>
            <a:pPr>
              <a:buFont typeface="Calisto MT" panose="02040603050505030304" pitchFamily="18" charset="0"/>
              <a:buNone/>
            </a:pPr>
            <a:r>
              <a:rPr lang="en-US" altLang="en-US" b="1" dirty="0">
                <a:effectLst>
                  <a:outerShdw blurRad="38100" dist="38100" dir="2700000" algn="tl">
                    <a:srgbClr val="000000"/>
                  </a:outerShdw>
                </a:effectLst>
              </a:rPr>
              <a:t>Technological crises</a:t>
            </a:r>
            <a:endParaRPr lang="en-US" altLang="en-US" dirty="0">
              <a:effectLst>
                <a:outerShdw blurRad="38100" dist="38100" dir="2700000" algn="tl">
                  <a:srgbClr val="000000"/>
                </a:outerShdw>
              </a:effectLst>
            </a:endParaRPr>
          </a:p>
          <a:p>
            <a:pPr>
              <a:buFontTx/>
              <a:buChar char="-"/>
            </a:pPr>
            <a:r>
              <a:rPr lang="en-US" altLang="en-US" dirty="0">
                <a:effectLst>
                  <a:outerShdw blurRad="38100" dist="38100" dir="2700000" algn="tl">
                    <a:srgbClr val="000000"/>
                  </a:outerShdw>
                </a:effectLst>
              </a:rPr>
              <a:t>caused by human application of science and technology </a:t>
            </a:r>
          </a:p>
          <a:p>
            <a:pPr>
              <a:buFontTx/>
              <a:buChar char="-"/>
            </a:pPr>
            <a:r>
              <a:rPr lang="en-US" altLang="en-US" dirty="0">
                <a:effectLst>
                  <a:outerShdw blurRad="38100" dist="38100" dir="2700000" algn="tl">
                    <a:srgbClr val="000000"/>
                  </a:outerShdw>
                </a:effectLst>
              </a:rPr>
              <a:t>when technology becomes complex and coupled and something goes wrong in the system as a whole (Technological breakdowns) </a:t>
            </a:r>
          </a:p>
          <a:p>
            <a:endParaRPr lang="en-US" sz="1200" b="0" i="0" kern="1200" dirty="0">
              <a:solidFill>
                <a:schemeClr val="tx1"/>
              </a:solidFill>
              <a:effectLst/>
              <a:latin typeface="+mn-lt"/>
              <a:ea typeface="+mn-ea"/>
              <a:cs typeface="+mn-cs"/>
            </a:endParaRPr>
          </a:p>
          <a:p>
            <a:pPr>
              <a:buFont typeface="Calisto MT" panose="02040603050505030304" pitchFamily="18" charset="0"/>
              <a:buNone/>
            </a:pPr>
            <a:r>
              <a:rPr lang="en-US" altLang="en-US" b="1" dirty="0">
                <a:effectLst>
                  <a:outerShdw blurRad="38100" dist="38100" dir="2700000" algn="tl">
                    <a:srgbClr val="000000"/>
                  </a:outerShdw>
                </a:effectLst>
              </a:rPr>
              <a:t>Crises of organizational misdeeds</a:t>
            </a:r>
            <a:endParaRPr lang="en-US" altLang="en-US" dirty="0">
              <a:effectLst>
                <a:outerShdw blurRad="38100" dist="38100" dir="2700000" algn="tl">
                  <a:srgbClr val="000000"/>
                </a:outerShdw>
              </a:effectLst>
            </a:endParaRPr>
          </a:p>
          <a:p>
            <a:pPr>
              <a:buFont typeface="Calisto MT" panose="02040603050505030304" pitchFamily="18" charset="0"/>
              <a:buNone/>
            </a:pPr>
            <a:r>
              <a:rPr lang="en-US" altLang="en-US" dirty="0">
                <a:effectLst>
                  <a:outerShdw blurRad="38100" dist="38100" dir="2700000" algn="tl">
                    <a:srgbClr val="000000"/>
                  </a:outerShdw>
                </a:effectLst>
              </a:rPr>
              <a:t>- when management takes actions it knows will harm or place stakeholders at risk for harm without adequate precautions </a:t>
            </a:r>
          </a:p>
          <a:p>
            <a:endParaRPr lang="en-US" sz="1200" b="0" i="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1642FEB1-84CC-4EBA-B67B-A25A953DDBA5}" type="slidenum">
              <a:rPr lang="en-US" smtClean="0"/>
              <a:pPr/>
              <a:t>3</a:t>
            </a:fld>
            <a:endParaRPr lang="en-US"/>
          </a:p>
        </p:txBody>
      </p:sp>
    </p:spTree>
    <p:extLst>
      <p:ext uri="{BB962C8B-B14F-4D97-AF65-F5344CB8AC3E}">
        <p14:creationId xmlns:p14="http://schemas.microsoft.com/office/powerpoint/2010/main" val="20163333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0" i="0" u="none" strike="noStrike" kern="1200" dirty="0">
                <a:solidFill>
                  <a:schemeClr val="tx1"/>
                </a:solidFill>
                <a:effectLst/>
                <a:latin typeface="+mn-lt"/>
                <a:ea typeface="+mn-ea"/>
                <a:cs typeface="+mn-cs"/>
              </a:rPr>
              <a:t>Before a crisis becomes a crisis, it’s a problem and company</a:t>
            </a:r>
            <a:r>
              <a:rPr lang="en-US" sz="1200" b="0" i="0" u="none" strike="noStrike" kern="1200" baseline="0" dirty="0">
                <a:solidFill>
                  <a:schemeClr val="tx1"/>
                </a:solidFill>
                <a:effectLst/>
                <a:latin typeface="+mn-lt"/>
                <a:ea typeface="+mn-ea"/>
                <a:cs typeface="+mn-cs"/>
              </a:rPr>
              <a:t> </a:t>
            </a:r>
            <a:r>
              <a:rPr lang="en-US" sz="1200" b="0" i="0" u="none" strike="noStrike" kern="1200" dirty="0">
                <a:solidFill>
                  <a:schemeClr val="tx1"/>
                </a:solidFill>
                <a:effectLst/>
                <a:latin typeface="+mn-lt"/>
                <a:ea typeface="+mn-ea"/>
                <a:cs typeface="+mn-cs"/>
              </a:rPr>
              <a:t>leaders should never ignore a problem -- no matter how big or small. So never ignore the agitators -- the people that attend every council meeting or the Friends of … on Facebook, posting negative comments. </a:t>
            </a:r>
            <a:endParaRPr lang="en-US" b="0" dirty="0">
              <a:effectLst/>
            </a:endParaRPr>
          </a:p>
          <a:p>
            <a:pPr rtl="0"/>
            <a:br>
              <a:rPr lang="en-US" b="0" dirty="0">
                <a:effectLst/>
              </a:rPr>
            </a:br>
            <a:r>
              <a:rPr lang="en-US" sz="1200" b="0" i="0" u="none" strike="noStrike" kern="1200" dirty="0">
                <a:solidFill>
                  <a:schemeClr val="tx1"/>
                </a:solidFill>
                <a:effectLst/>
                <a:latin typeface="+mn-lt"/>
                <a:ea typeface="+mn-ea"/>
                <a:cs typeface="+mn-cs"/>
              </a:rPr>
              <a:t>The complainers and what they post are your early warning system.  </a:t>
            </a:r>
          </a:p>
          <a:p>
            <a:pPr rtl="0"/>
            <a:br>
              <a:rPr lang="en-US" b="0" dirty="0">
                <a:effectLst/>
              </a:rPr>
            </a:br>
            <a:r>
              <a:rPr lang="en-US" sz="1200" b="0" i="0" u="none" strike="noStrike" kern="1200" dirty="0">
                <a:solidFill>
                  <a:schemeClr val="tx1"/>
                </a:solidFill>
                <a:effectLst/>
                <a:latin typeface="+mn-lt"/>
                <a:ea typeface="+mn-ea"/>
                <a:cs typeface="+mn-cs"/>
              </a:rPr>
              <a:t>This includes knowing who the stakeholders are, where they are discussing the issue and what they and others are saying about it. </a:t>
            </a:r>
            <a:r>
              <a:rPr lang="en-US" altLang="en-US" dirty="0"/>
              <a:t>While developing your communication plan, meet with other parts of your emergency response team in the organization and appeal for their help—get agreements on paper</a:t>
            </a:r>
            <a:endParaRPr lang="en-US" sz="1200" b="0" i="0" u="none" strike="noStrike" kern="1200" dirty="0">
              <a:solidFill>
                <a:schemeClr val="tx1"/>
              </a:solidFill>
              <a:effectLst/>
              <a:latin typeface="+mn-lt"/>
              <a:ea typeface="+mn-ea"/>
              <a:cs typeface="+mn-cs"/>
            </a:endParaRPr>
          </a:p>
          <a:p>
            <a:pPr rtl="0"/>
            <a:endParaRPr lang="en-US" sz="1200" b="0" i="0" u="none" strike="noStrike" kern="1200" dirty="0">
              <a:solidFill>
                <a:schemeClr val="tx1"/>
              </a:solidFill>
              <a:effectLst/>
              <a:latin typeface="+mn-lt"/>
              <a:ea typeface="+mn-ea"/>
              <a:cs typeface="+mn-cs"/>
            </a:endParaRPr>
          </a:p>
          <a:p>
            <a:pPr rtl="0"/>
            <a:endParaRPr lang="en-US" b="0" dirty="0">
              <a:effectLst/>
            </a:endParaRPr>
          </a:p>
        </p:txBody>
      </p:sp>
      <p:sp>
        <p:nvSpPr>
          <p:cNvPr id="4" name="Slide Number Placeholder 3"/>
          <p:cNvSpPr>
            <a:spLocks noGrp="1"/>
          </p:cNvSpPr>
          <p:nvPr>
            <p:ph type="sldNum" sz="quarter" idx="10"/>
          </p:nvPr>
        </p:nvSpPr>
        <p:spPr/>
        <p:txBody>
          <a:bodyPr/>
          <a:lstStyle/>
          <a:p>
            <a:fld id="{1642FEB1-84CC-4EBA-B67B-A25A953DDBA5}" type="slidenum">
              <a:rPr lang="en-US" smtClean="0"/>
              <a:pPr/>
              <a:t>4</a:t>
            </a:fld>
            <a:endParaRPr lang="en-US"/>
          </a:p>
        </p:txBody>
      </p:sp>
    </p:spTree>
    <p:extLst>
      <p:ext uri="{BB962C8B-B14F-4D97-AF65-F5344CB8AC3E}">
        <p14:creationId xmlns:p14="http://schemas.microsoft.com/office/powerpoint/2010/main" val="9272390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br>
              <a:rPr lang="en-US" dirty="0"/>
            </a:br>
            <a:r>
              <a:rPr lang="en-US" dirty="0"/>
              <a:t>These are the five stages</a:t>
            </a:r>
            <a:r>
              <a:rPr lang="en-US" baseline="0" dirty="0"/>
              <a:t> of crisis planning. </a:t>
            </a:r>
          </a:p>
          <a:p>
            <a:pPr marL="0" marR="0" indent="0" algn="l" defTabSz="914400" rtl="0" eaLnBrk="1" fontAlgn="auto" latinLnBrk="0" hangingPunct="1">
              <a:lnSpc>
                <a:spcPct val="100000"/>
              </a:lnSpc>
              <a:spcBef>
                <a:spcPts val="0"/>
              </a:spcBef>
              <a:spcAft>
                <a:spcPts val="0"/>
              </a:spcAft>
              <a:buClrTx/>
              <a:buSzTx/>
              <a:buFontTx/>
              <a:buNone/>
              <a:tabLst/>
              <a:defRPr/>
            </a:pPr>
            <a:r>
              <a:rPr lang="en-US" altLang="en-US" sz="1200" dirty="0"/>
              <a:t>In the </a:t>
            </a:r>
            <a:r>
              <a:rPr lang="en-US" altLang="en-US" sz="1200" dirty="0" err="1"/>
              <a:t>precrisis</a:t>
            </a:r>
            <a:r>
              <a:rPr lang="en-US" altLang="en-US" sz="1200" dirty="0"/>
              <a:t> phase (don’t wait for an event to make your case):</a:t>
            </a:r>
            <a:endParaRPr lang="en-US" altLang="en-US" dirty="0"/>
          </a:p>
          <a:p>
            <a:pPr marL="171450" indent="-171450">
              <a:buFont typeface="Arial" panose="020B0604020202020204" pitchFamily="34" charset="0"/>
              <a:buChar char="•"/>
            </a:pPr>
            <a:r>
              <a:rPr lang="en-US" altLang="en-US" dirty="0"/>
              <a:t>Explain the benefits and risks of not including communicators.</a:t>
            </a:r>
          </a:p>
          <a:p>
            <a:pPr marL="171450" indent="-171450">
              <a:buFont typeface="Arial" panose="020B0604020202020204" pitchFamily="34" charset="0"/>
              <a:buChar char="•"/>
            </a:pPr>
            <a:r>
              <a:rPr lang="en-US" altLang="en-US" dirty="0"/>
              <a:t>Show your expertise by training leadership.</a:t>
            </a:r>
          </a:p>
          <a:p>
            <a:pPr marL="171450" indent="-171450">
              <a:buFont typeface="Arial" panose="020B0604020202020204" pitchFamily="34" charset="0"/>
              <a:buChar char="•"/>
            </a:pPr>
            <a:r>
              <a:rPr lang="en-US" altLang="en-US" dirty="0"/>
              <a:t>Do community relations so partners and stakeholders have an expectation of your involvement.</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Planning starts before a crisis ever breaks. Most companies fail in the pre-planning phase. This causes crisis to linger. </a:t>
            </a:r>
          </a:p>
          <a:p>
            <a:endParaRPr lang="en-US" baseline="0" dirty="0"/>
          </a:p>
          <a:p>
            <a:r>
              <a:rPr lang="en-US" altLang="en-US" dirty="0"/>
              <a:t>When Training Leadership About Communication</a:t>
            </a:r>
          </a:p>
          <a:p>
            <a:pPr marL="171450" indent="-171450">
              <a:buFont typeface="Arial" panose="020B0604020202020204" pitchFamily="34" charset="0"/>
              <a:buChar char="•"/>
            </a:pPr>
            <a:r>
              <a:rPr lang="en-US" altLang="en-US" dirty="0"/>
              <a:t>Teach the organizational focus</a:t>
            </a:r>
          </a:p>
          <a:p>
            <a:pPr marL="171450" indent="-171450">
              <a:buFont typeface="Arial" panose="020B0604020202020204" pitchFamily="34" charset="0"/>
              <a:buChar char="•"/>
            </a:pPr>
            <a:r>
              <a:rPr lang="en-US" altLang="en-US" dirty="0"/>
              <a:t>Teach the mistakes of past events</a:t>
            </a:r>
          </a:p>
          <a:p>
            <a:pPr marL="171450" indent="-171450">
              <a:buFont typeface="Arial" panose="020B0604020202020204" pitchFamily="34" charset="0"/>
              <a:buChar char="•"/>
            </a:pPr>
            <a:r>
              <a:rPr lang="en-US" altLang="en-US" dirty="0"/>
              <a:t>Teach emergency risk principles</a:t>
            </a:r>
          </a:p>
          <a:p>
            <a:endParaRPr lang="en-US" baseline="0" dirty="0"/>
          </a:p>
          <a:p>
            <a:endParaRPr lang="en-US" baseline="0" dirty="0"/>
          </a:p>
          <a:p>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altLang="en-US" dirty="0">
                <a:effectLst>
                  <a:outerShdw blurRad="38100" dist="38100" dir="2700000" algn="tl">
                    <a:srgbClr val="000000"/>
                  </a:outerShdw>
                </a:effectLst>
              </a:rPr>
              <a:t>The credibility and reputation of organizations is heavily influenced by the perception of their responses during crisis situations.</a:t>
            </a:r>
          </a:p>
          <a:p>
            <a:pPr marL="0" marR="0" indent="0" algn="l" defTabSz="914400" rtl="0" eaLnBrk="1" fontAlgn="auto" latinLnBrk="0" hangingPunct="1">
              <a:lnSpc>
                <a:spcPct val="100000"/>
              </a:lnSpc>
              <a:spcBef>
                <a:spcPts val="0"/>
              </a:spcBef>
              <a:spcAft>
                <a:spcPts val="0"/>
              </a:spcAft>
              <a:buClrTx/>
              <a:buSzTx/>
              <a:buFontTx/>
              <a:buNone/>
              <a:tabLst/>
              <a:defRPr/>
            </a:pPr>
            <a:endParaRPr lang="en-US" altLang="en-US" dirty="0">
              <a:effectLst>
                <a:outerShdw blurRad="38100" dist="38100" dir="2700000" algn="tl">
                  <a:srgbClr val="000000"/>
                </a:outerShdw>
              </a:effectLst>
            </a:endParaRPr>
          </a:p>
          <a:p>
            <a:endParaRPr lang="en-US" dirty="0"/>
          </a:p>
        </p:txBody>
      </p:sp>
      <p:sp>
        <p:nvSpPr>
          <p:cNvPr id="4" name="Slide Number Placeholder 3"/>
          <p:cNvSpPr>
            <a:spLocks noGrp="1"/>
          </p:cNvSpPr>
          <p:nvPr>
            <p:ph type="sldNum" sz="quarter" idx="10"/>
          </p:nvPr>
        </p:nvSpPr>
        <p:spPr/>
        <p:txBody>
          <a:bodyPr/>
          <a:lstStyle/>
          <a:p>
            <a:fld id="{1642FEB1-84CC-4EBA-B67B-A25A953DDBA5}" type="slidenum">
              <a:rPr lang="en-US" smtClean="0"/>
              <a:pPr/>
              <a:t>5</a:t>
            </a:fld>
            <a:endParaRPr lang="en-US"/>
          </a:p>
        </p:txBody>
      </p:sp>
    </p:spTree>
    <p:extLst>
      <p:ext uri="{BB962C8B-B14F-4D97-AF65-F5344CB8AC3E}">
        <p14:creationId xmlns:p14="http://schemas.microsoft.com/office/powerpoint/2010/main" val="151208878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pPr rtl="0"/>
            <a:r>
              <a:rPr lang="en-US" sz="1200" b="1" i="0" u="none" strike="noStrike" kern="1200" dirty="0">
                <a:solidFill>
                  <a:schemeClr val="tx1"/>
                </a:solidFill>
                <a:effectLst/>
                <a:latin typeface="+mn-lt"/>
                <a:ea typeface="+mn-ea"/>
                <a:cs typeface="+mn-cs"/>
              </a:rPr>
              <a:t>When a problem becomes a crises … </a:t>
            </a:r>
            <a:r>
              <a:rPr lang="en-US" sz="1200" b="0" i="0" u="none" strike="noStrike" kern="1200" dirty="0">
                <a:solidFill>
                  <a:schemeClr val="tx1"/>
                </a:solidFill>
                <a:effectLst/>
                <a:latin typeface="+mn-lt"/>
                <a:ea typeface="+mn-ea"/>
                <a:cs typeface="+mn-cs"/>
              </a:rPr>
              <a:t>Respond don’t react</a:t>
            </a:r>
            <a:endParaRPr lang="en-US" b="0" dirty="0">
              <a:effectLst/>
            </a:endParaRPr>
          </a:p>
          <a:p>
            <a:pPr rtl="0"/>
            <a:br>
              <a:rPr lang="en-US" b="0" dirty="0">
                <a:effectLst/>
              </a:rPr>
            </a:br>
            <a:r>
              <a:rPr lang="en-US" sz="1200" b="1" i="0" u="none" strike="noStrike" kern="1200" dirty="0">
                <a:solidFill>
                  <a:schemeClr val="tx1"/>
                </a:solidFill>
                <a:effectLst/>
                <a:latin typeface="+mn-lt"/>
                <a:ea typeface="+mn-ea"/>
                <a:cs typeface="+mn-cs"/>
              </a:rPr>
              <a:t>-- address the issues dead on. </a:t>
            </a:r>
            <a:endParaRPr lang="en-US" b="0" dirty="0">
              <a:effectLst/>
            </a:endParaRPr>
          </a:p>
          <a:p>
            <a:pPr rtl="0"/>
            <a:r>
              <a:rPr lang="en-US" sz="1200" b="1" i="0" u="none" strike="noStrike" kern="1200" dirty="0">
                <a:solidFill>
                  <a:schemeClr val="tx1"/>
                </a:solidFill>
                <a:effectLst/>
                <a:latin typeface="+mn-lt"/>
                <a:ea typeface="+mn-ea"/>
                <a:cs typeface="+mn-cs"/>
              </a:rPr>
              <a:t>-- be visible and accessible</a:t>
            </a:r>
            <a:endParaRPr lang="en-US" b="0" dirty="0">
              <a:effectLst/>
            </a:endParaRPr>
          </a:p>
          <a:p>
            <a:pPr rtl="0"/>
            <a:r>
              <a:rPr lang="en-US" sz="1200" b="1" i="0" u="none" strike="noStrike" kern="1200" dirty="0">
                <a:solidFill>
                  <a:schemeClr val="tx1"/>
                </a:solidFill>
                <a:effectLst/>
                <a:latin typeface="+mn-lt"/>
                <a:ea typeface="+mn-ea"/>
                <a:cs typeface="+mn-cs"/>
              </a:rPr>
              <a:t>-- don’t blame / fix the problem.</a:t>
            </a:r>
            <a:endParaRPr lang="en-US" b="0" dirty="0">
              <a:effectLst/>
            </a:endParaRPr>
          </a:p>
          <a:p>
            <a:pPr rtl="0"/>
            <a:br>
              <a:rPr lang="en-US" b="0" dirty="0">
                <a:effectLst/>
              </a:rPr>
            </a:br>
            <a:r>
              <a:rPr lang="en-US" sz="1200" b="0" i="0" u="none" strike="noStrike" kern="1200" dirty="0">
                <a:solidFill>
                  <a:schemeClr val="tx1"/>
                </a:solidFill>
                <a:effectLst/>
                <a:latin typeface="+mn-lt"/>
                <a:ea typeface="+mn-ea"/>
                <a:cs typeface="+mn-cs"/>
              </a:rPr>
              <a:t>Think about the Flint Water</a:t>
            </a:r>
            <a:r>
              <a:rPr lang="en-US" sz="1200" b="0" i="0" u="none" strike="noStrike" kern="1200" baseline="0" dirty="0">
                <a:solidFill>
                  <a:schemeClr val="tx1"/>
                </a:solidFill>
                <a:effectLst/>
                <a:latin typeface="+mn-lt"/>
                <a:ea typeface="+mn-ea"/>
                <a:cs typeface="+mn-cs"/>
              </a:rPr>
              <a:t> Crisis. </a:t>
            </a:r>
            <a:r>
              <a:rPr lang="en-US" sz="1200" b="0" i="0" u="none" strike="noStrike" kern="1200" dirty="0">
                <a:solidFill>
                  <a:schemeClr val="tx1"/>
                </a:solidFill>
                <a:effectLst/>
                <a:latin typeface="+mn-lt"/>
                <a:ea typeface="+mn-ea"/>
                <a:cs typeface="+mn-cs"/>
              </a:rPr>
              <a:t>The Republican governor failed in include the Democrat mayor in a number of press conferences about the crisis in Flint including when he released a 75 point plan to address the issues – it would have been an easier sell if the Mayor was aware of it.  As I am sure there were also times that the Mayor did not include the Governor.</a:t>
            </a:r>
            <a:endParaRPr lang="en-US" b="0" dirty="0">
              <a:effectLst/>
            </a:endParaRPr>
          </a:p>
          <a:p>
            <a:pPr rtl="0"/>
            <a:br>
              <a:rPr lang="en-US" b="0" dirty="0">
                <a:effectLst/>
              </a:rPr>
            </a:br>
            <a:r>
              <a:rPr lang="en-US" sz="1200" b="0" i="0" u="none" strike="noStrike" kern="1200" dirty="0">
                <a:solidFill>
                  <a:schemeClr val="tx1"/>
                </a:solidFill>
                <a:effectLst/>
                <a:latin typeface="+mn-lt"/>
                <a:ea typeface="+mn-ea"/>
                <a:cs typeface="+mn-cs"/>
              </a:rPr>
              <a:t>Focus on people, the community, consumers, and address the short and long term needs of the community -- immediately.</a:t>
            </a:r>
            <a:endParaRPr lang="en-US" b="0" dirty="0">
              <a:effectLst/>
            </a:endParaRPr>
          </a:p>
          <a:p>
            <a:pPr rtl="0"/>
            <a:br>
              <a:rPr lang="en-US" b="0" dirty="0">
                <a:effectLst/>
              </a:rPr>
            </a:br>
            <a:r>
              <a:rPr lang="en-US" sz="1200" b="0" i="0" u="none" strike="noStrike" kern="1200" dirty="0">
                <a:solidFill>
                  <a:schemeClr val="tx1"/>
                </a:solidFill>
                <a:effectLst/>
                <a:latin typeface="+mn-lt"/>
                <a:ea typeface="+mn-ea"/>
                <a:cs typeface="+mn-cs"/>
              </a:rPr>
              <a:t>Immediately grasp the emotions involved in the issue and go support the people affected. </a:t>
            </a:r>
            <a:endParaRPr lang="en-US" b="0" dirty="0">
              <a:effectLst/>
            </a:endParaRPr>
          </a:p>
          <a:p>
            <a:pPr rtl="0"/>
            <a:r>
              <a:rPr lang="en-US" sz="1200" b="0" i="0" u="none" strike="noStrike" kern="1200" dirty="0">
                <a:solidFill>
                  <a:schemeClr val="tx1"/>
                </a:solidFill>
                <a:effectLst/>
                <a:latin typeface="+mn-lt"/>
                <a:ea typeface="+mn-ea"/>
                <a:cs typeface="+mn-cs"/>
              </a:rPr>
              <a:t>Gather the facts quickly, tell the media what you know </a:t>
            </a:r>
            <a:endParaRPr lang="en-US" b="0" dirty="0">
              <a:effectLst/>
            </a:endParaRPr>
          </a:p>
          <a:p>
            <a:pPr rtl="0"/>
            <a:br>
              <a:rPr lang="en-US" b="0" dirty="0">
                <a:effectLst/>
              </a:rPr>
            </a:br>
            <a:r>
              <a:rPr lang="en-US" sz="1200" b="1" i="0" u="none" strike="noStrike" kern="1200" dirty="0">
                <a:solidFill>
                  <a:schemeClr val="tx1"/>
                </a:solidFill>
                <a:effectLst/>
                <a:latin typeface="+mn-lt"/>
                <a:ea typeface="+mn-ea"/>
                <a:cs typeface="+mn-cs"/>
              </a:rPr>
              <a:t>Accountability -- Question the data</a:t>
            </a:r>
            <a:r>
              <a:rPr lang="en-US" sz="1200" b="0" i="0" u="none" strike="noStrike" kern="1200" dirty="0">
                <a:solidFill>
                  <a:schemeClr val="tx1"/>
                </a:solidFill>
                <a:effectLst/>
                <a:latin typeface="+mn-lt"/>
                <a:ea typeface="+mn-ea"/>
                <a:cs typeface="+mn-cs"/>
              </a:rPr>
              <a:t> - Seek a second opinion if you have to, especially if independent data from another trusted source is telling a different story</a:t>
            </a:r>
          </a:p>
          <a:p>
            <a:pPr rtl="0"/>
            <a:endParaRPr lang="en-US" sz="1200" b="0" i="0" u="none" strike="noStrike" kern="1200" dirty="0">
              <a:solidFill>
                <a:schemeClr val="tx1"/>
              </a:solidFill>
              <a:effectLst/>
              <a:latin typeface="+mn-lt"/>
              <a:ea typeface="+mn-ea"/>
              <a:cs typeface="+mn-cs"/>
            </a:endParaRPr>
          </a:p>
          <a:p>
            <a:pPr>
              <a:buFont typeface="Calisto MT" panose="02040603050505030304" pitchFamily="18" charset="0"/>
              <a:buNone/>
            </a:pPr>
            <a:r>
              <a:rPr lang="en-US" altLang="en-US" dirty="0">
                <a:effectLst>
                  <a:outerShdw blurRad="38100" dist="38100" dir="2700000" algn="tl">
                    <a:srgbClr val="000000"/>
                  </a:outerShdw>
                </a:effectLst>
              </a:rPr>
              <a:t>Crisis management consists of:</a:t>
            </a:r>
          </a:p>
          <a:p>
            <a:r>
              <a:rPr lang="en-US" altLang="en-US" dirty="0">
                <a:effectLst>
                  <a:outerShdw blurRad="38100" dist="38100" dir="2700000" algn="tl">
                    <a:srgbClr val="000000"/>
                  </a:outerShdw>
                </a:effectLst>
              </a:rPr>
              <a:t>Methods used to respond to both the reality and perception of crises </a:t>
            </a:r>
          </a:p>
          <a:p>
            <a:r>
              <a:rPr lang="en-US" altLang="en-US" dirty="0">
                <a:effectLst>
                  <a:outerShdw blurRad="38100" dist="38100" dir="2700000" algn="tl">
                    <a:srgbClr val="000000"/>
                  </a:outerShdw>
                </a:effectLst>
              </a:rPr>
              <a:t>Establishing </a:t>
            </a:r>
            <a:r>
              <a:rPr lang="en-US" altLang="en-US" b="1" dirty="0">
                <a:effectLst>
                  <a:outerShdw blurRad="38100" dist="38100" dir="2700000" algn="tl">
                    <a:srgbClr val="000000"/>
                  </a:outerShdw>
                </a:effectLst>
              </a:rPr>
              <a:t>metrics</a:t>
            </a:r>
            <a:r>
              <a:rPr lang="en-US" altLang="en-US" dirty="0">
                <a:effectLst>
                  <a:outerShdw blurRad="38100" dist="38100" dir="2700000" algn="tl">
                    <a:srgbClr val="000000"/>
                  </a:outerShdw>
                </a:effectLst>
              </a:rPr>
              <a:t> to define what scenarios constitute a crisis and should consequently trigger the necessary response mechanisms.</a:t>
            </a:r>
          </a:p>
          <a:p>
            <a:r>
              <a:rPr lang="en-US" altLang="en-US" b="1" dirty="0">
                <a:effectLst>
                  <a:outerShdw blurRad="38100" dist="38100" dir="2700000" algn="tl">
                    <a:srgbClr val="000000"/>
                  </a:outerShdw>
                </a:effectLst>
              </a:rPr>
              <a:t>Communication</a:t>
            </a:r>
            <a:r>
              <a:rPr lang="en-US" altLang="en-US" dirty="0">
                <a:effectLst>
                  <a:outerShdw blurRad="38100" dist="38100" dir="2700000" algn="tl">
                    <a:srgbClr val="000000"/>
                  </a:outerShdw>
                </a:effectLst>
              </a:rPr>
              <a:t> that occurs within the response phase of emergency management scenarios </a:t>
            </a:r>
          </a:p>
          <a:p>
            <a:pPr rtl="0"/>
            <a:endParaRPr lang="en-US" b="0" dirty="0">
              <a:effectLst/>
            </a:endParaRPr>
          </a:p>
          <a:p>
            <a:endParaRPr lang="en-US" dirty="0"/>
          </a:p>
        </p:txBody>
      </p:sp>
      <p:sp>
        <p:nvSpPr>
          <p:cNvPr id="4" name="Slide Number Placeholder 3"/>
          <p:cNvSpPr>
            <a:spLocks noGrp="1"/>
          </p:cNvSpPr>
          <p:nvPr>
            <p:ph type="sldNum" sz="quarter" idx="10"/>
          </p:nvPr>
        </p:nvSpPr>
        <p:spPr/>
        <p:txBody>
          <a:bodyPr/>
          <a:lstStyle/>
          <a:p>
            <a:fld id="{1642FEB1-84CC-4EBA-B67B-A25A953DDBA5}" type="slidenum">
              <a:rPr lang="en-US" smtClean="0"/>
              <a:pPr/>
              <a:t>6</a:t>
            </a:fld>
            <a:endParaRPr lang="en-US"/>
          </a:p>
        </p:txBody>
      </p:sp>
    </p:spTree>
    <p:extLst>
      <p:ext uri="{BB962C8B-B14F-4D97-AF65-F5344CB8AC3E}">
        <p14:creationId xmlns:p14="http://schemas.microsoft.com/office/powerpoint/2010/main" val="39005558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During a crisis:</a:t>
            </a:r>
          </a:p>
          <a:p>
            <a:endParaRPr lang="en-US" dirty="0"/>
          </a:p>
          <a:p>
            <a:pPr rtl="0"/>
            <a:r>
              <a:rPr lang="en-US" sz="1200" b="0" i="0" u="none" strike="noStrike" kern="1200" dirty="0">
                <a:solidFill>
                  <a:schemeClr val="tx1"/>
                </a:solidFill>
                <a:effectLst/>
                <a:latin typeface="+mn-lt"/>
                <a:ea typeface="+mn-ea"/>
                <a:cs typeface="+mn-cs"/>
              </a:rPr>
              <a:t>Ensure the public is safe</a:t>
            </a:r>
            <a:endParaRPr lang="en-US" b="0" dirty="0">
              <a:effectLst/>
            </a:endParaRPr>
          </a:p>
          <a:p>
            <a:pPr rtl="0"/>
            <a:r>
              <a:rPr lang="en-US" sz="1200" b="0" i="0" u="none" strike="noStrike" kern="1200" dirty="0">
                <a:solidFill>
                  <a:schemeClr val="tx1"/>
                </a:solidFill>
                <a:effectLst/>
                <a:latin typeface="+mn-lt"/>
                <a:ea typeface="+mn-ea"/>
                <a:cs typeface="+mn-cs"/>
              </a:rPr>
              <a:t>Assure them that you are in control</a:t>
            </a:r>
            <a:endParaRPr lang="en-US" b="0" dirty="0">
              <a:effectLst/>
            </a:endParaRPr>
          </a:p>
          <a:p>
            <a:pPr rtl="0"/>
            <a:r>
              <a:rPr lang="en-US" sz="1200" b="0" i="0" u="none" strike="noStrike" kern="1200" dirty="0">
                <a:solidFill>
                  <a:schemeClr val="tx1"/>
                </a:solidFill>
                <a:effectLst/>
                <a:latin typeface="+mn-lt"/>
                <a:ea typeface="+mn-ea"/>
                <a:cs typeface="+mn-cs"/>
              </a:rPr>
              <a:t>Be supportive</a:t>
            </a:r>
            <a:endParaRPr lang="en-US" b="0" dirty="0">
              <a:effectLst/>
            </a:endParaRPr>
          </a:p>
          <a:p>
            <a:pPr rtl="0"/>
            <a:r>
              <a:rPr lang="en-US" sz="1200" b="0" i="0" u="none" strike="noStrike" kern="1200" dirty="0">
                <a:solidFill>
                  <a:schemeClr val="tx1"/>
                </a:solidFill>
                <a:effectLst/>
                <a:latin typeface="+mn-lt"/>
                <a:ea typeface="+mn-ea"/>
                <a:cs typeface="+mn-cs"/>
              </a:rPr>
              <a:t>Focus on Solutions.</a:t>
            </a:r>
            <a:endParaRPr lang="en-US" b="0" dirty="0">
              <a:effectLst/>
            </a:endParaRPr>
          </a:p>
          <a:p>
            <a:pPr rtl="0"/>
            <a:r>
              <a:rPr lang="en-US" sz="1200" b="0" i="0" u="none" strike="noStrike" kern="1200" dirty="0">
                <a:solidFill>
                  <a:schemeClr val="tx1"/>
                </a:solidFill>
                <a:effectLst/>
                <a:latin typeface="+mn-lt"/>
                <a:ea typeface="+mn-ea"/>
                <a:cs typeface="+mn-cs"/>
              </a:rPr>
              <a:t>Give them a place to go to get updates or keep you informed</a:t>
            </a:r>
            <a:endParaRPr lang="en-US" b="0" dirty="0">
              <a:effectLst/>
            </a:endParaRPr>
          </a:p>
          <a:p>
            <a:pPr rtl="0"/>
            <a:r>
              <a:rPr lang="en-US" sz="1200" b="0" i="0" u="none" strike="noStrike" kern="1200" dirty="0">
                <a:solidFill>
                  <a:schemeClr val="tx1"/>
                </a:solidFill>
                <a:effectLst/>
                <a:latin typeface="+mn-lt"/>
                <a:ea typeface="+mn-ea"/>
                <a:cs typeface="+mn-cs"/>
              </a:rPr>
              <a:t>Remain visible + accessible</a:t>
            </a:r>
            <a:endParaRPr lang="en-US" b="0" dirty="0">
              <a:effectLst/>
            </a:endParaRPr>
          </a:p>
          <a:p>
            <a:pPr rtl="0"/>
            <a:r>
              <a:rPr lang="en-US" sz="1200" b="0" i="0" u="none" strike="noStrike" kern="1200" dirty="0">
                <a:solidFill>
                  <a:schemeClr val="tx1"/>
                </a:solidFill>
                <a:effectLst/>
                <a:latin typeface="+mn-lt"/>
                <a:ea typeface="+mn-ea"/>
                <a:cs typeface="+mn-cs"/>
              </a:rPr>
              <a:t>Make your advisors accountable</a:t>
            </a:r>
          </a:p>
          <a:p>
            <a:pPr rtl="0"/>
            <a:endParaRPr lang="en-US" altLang="en-US" dirty="0">
              <a:effectLst>
                <a:outerShdw blurRad="38100" dist="38100" dir="2700000" algn="tl">
                  <a:srgbClr val="000000"/>
                </a:outerShdw>
              </a:effectLst>
            </a:endParaRPr>
          </a:p>
          <a:p>
            <a:pPr rtl="0"/>
            <a:r>
              <a:rPr lang="en-US" altLang="en-US" dirty="0">
                <a:effectLst>
                  <a:outerShdw blurRad="38100" dist="38100" dir="2700000" algn="tl">
                    <a:srgbClr val="000000"/>
                  </a:outerShdw>
                </a:effectLst>
              </a:rPr>
              <a:t>Companies</a:t>
            </a:r>
            <a:r>
              <a:rPr lang="en-US" altLang="en-US" baseline="0" dirty="0">
                <a:effectLst>
                  <a:outerShdw blurRad="38100" dist="38100" dir="2700000" algn="tl">
                    <a:srgbClr val="000000"/>
                  </a:outerShdw>
                </a:effectLst>
              </a:rPr>
              <a:t> </a:t>
            </a:r>
            <a:r>
              <a:rPr lang="en-US" altLang="en-US" dirty="0">
                <a:effectLst>
                  <a:outerShdw blurRad="38100" dist="38100" dir="2700000" algn="tl">
                    <a:srgbClr val="000000"/>
                  </a:outerShdw>
                </a:effectLst>
              </a:rPr>
              <a:t>must be open and consistent communication throughout the hierarchy to contribute to a successful crisis communication process.</a:t>
            </a:r>
          </a:p>
          <a:p>
            <a:pPr rtl="0"/>
            <a:endParaRPr lang="en-US" b="0" dirty="0">
              <a:effectLst/>
            </a:endParaRPr>
          </a:p>
          <a:p>
            <a:br>
              <a:rPr lang="en-US" dirty="0"/>
            </a:br>
            <a:endParaRPr lang="en-US" dirty="0"/>
          </a:p>
        </p:txBody>
      </p:sp>
      <p:sp>
        <p:nvSpPr>
          <p:cNvPr id="4" name="Slide Number Placeholder 3"/>
          <p:cNvSpPr>
            <a:spLocks noGrp="1"/>
          </p:cNvSpPr>
          <p:nvPr>
            <p:ph type="sldNum" sz="quarter" idx="10"/>
          </p:nvPr>
        </p:nvSpPr>
        <p:spPr/>
        <p:txBody>
          <a:bodyPr/>
          <a:lstStyle/>
          <a:p>
            <a:fld id="{1642FEB1-84CC-4EBA-B67B-A25A953DDBA5}" type="slidenum">
              <a:rPr lang="en-US" smtClean="0"/>
              <a:pPr/>
              <a:t>7</a:t>
            </a:fld>
            <a:endParaRPr lang="en-US"/>
          </a:p>
        </p:txBody>
      </p:sp>
    </p:spTree>
    <p:extLst>
      <p:ext uri="{BB962C8B-B14F-4D97-AF65-F5344CB8AC3E}">
        <p14:creationId xmlns:p14="http://schemas.microsoft.com/office/powerpoint/2010/main" val="161899823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Cardinal Rules of Ris</a:t>
            </a:r>
            <a:r>
              <a:rPr lang="en-US" baseline="0" dirty="0"/>
              <a:t>k Communication</a:t>
            </a:r>
          </a:p>
          <a:p>
            <a:pPr marL="171450" indent="-171450" rtl="0" fontAlgn="base">
              <a:buFont typeface="Arial" panose="020B0604020202020204" pitchFamily="34" charset="0"/>
              <a:buChar char="•"/>
            </a:pPr>
            <a:r>
              <a:rPr lang="en-US" sz="1200" b="0" i="0" u="none" strike="noStrike" kern="1200" dirty="0">
                <a:solidFill>
                  <a:schemeClr val="tx1"/>
                </a:solidFill>
                <a:effectLst/>
                <a:latin typeface="+mn-lt"/>
                <a:ea typeface="+mn-ea"/>
                <a:cs typeface="+mn-cs"/>
              </a:rPr>
              <a:t>Accept the public as a legitimate partner</a:t>
            </a:r>
          </a:p>
          <a:p>
            <a:pPr marL="171450" indent="-171450" rtl="0" fontAlgn="base">
              <a:buFont typeface="Arial" panose="020B0604020202020204" pitchFamily="34" charset="0"/>
              <a:buChar char="•"/>
            </a:pPr>
            <a:r>
              <a:rPr lang="en-US" sz="1200" b="0" i="0" u="none" strike="noStrike" kern="1200" dirty="0">
                <a:solidFill>
                  <a:schemeClr val="tx1"/>
                </a:solidFill>
                <a:effectLst/>
                <a:latin typeface="+mn-lt"/>
                <a:ea typeface="+mn-ea"/>
                <a:cs typeface="+mn-cs"/>
              </a:rPr>
              <a:t>Listen to the audience</a:t>
            </a:r>
          </a:p>
          <a:p>
            <a:pPr marL="171450" indent="-171450" rtl="0" fontAlgn="base">
              <a:buFont typeface="Arial" panose="020B0604020202020204" pitchFamily="34" charset="0"/>
              <a:buChar char="•"/>
            </a:pPr>
            <a:r>
              <a:rPr lang="en-US" sz="1200" b="0" i="0" u="none" strike="noStrike" kern="1200" dirty="0">
                <a:solidFill>
                  <a:schemeClr val="tx1"/>
                </a:solidFill>
                <a:effectLst/>
                <a:latin typeface="+mn-lt"/>
                <a:ea typeface="+mn-ea"/>
                <a:cs typeface="+mn-cs"/>
              </a:rPr>
              <a:t>Be honest and transparent</a:t>
            </a:r>
          </a:p>
          <a:p>
            <a:pPr marL="171450" indent="-171450" rtl="0" fontAlgn="base">
              <a:buFont typeface="Arial" panose="020B0604020202020204" pitchFamily="34" charset="0"/>
              <a:buChar char="•"/>
            </a:pPr>
            <a:r>
              <a:rPr lang="en-US" sz="1200" b="0" i="0" u="none" strike="noStrike" kern="1200" dirty="0">
                <a:solidFill>
                  <a:schemeClr val="tx1"/>
                </a:solidFill>
                <a:effectLst/>
                <a:latin typeface="+mn-lt"/>
                <a:ea typeface="+mn-ea"/>
                <a:cs typeface="+mn-cs"/>
              </a:rPr>
              <a:t>Collaborate with credible sources</a:t>
            </a:r>
          </a:p>
          <a:p>
            <a:pPr marL="171450" indent="-171450" rtl="0" fontAlgn="base">
              <a:buFont typeface="Arial" panose="020B0604020202020204" pitchFamily="34" charset="0"/>
              <a:buChar char="•"/>
            </a:pPr>
            <a:r>
              <a:rPr lang="en-US" sz="1200" b="0" i="0" u="none" strike="noStrike" kern="1200" dirty="0">
                <a:solidFill>
                  <a:schemeClr val="tx1"/>
                </a:solidFill>
                <a:effectLst/>
                <a:latin typeface="+mn-lt"/>
                <a:ea typeface="+mn-ea"/>
                <a:cs typeface="+mn-cs"/>
              </a:rPr>
              <a:t>Meet the needs of the media</a:t>
            </a:r>
          </a:p>
          <a:p>
            <a:pPr marL="171450" indent="-171450" rtl="0" fontAlgn="base">
              <a:buFont typeface="Arial" panose="020B0604020202020204" pitchFamily="34" charset="0"/>
              <a:buChar char="•"/>
            </a:pPr>
            <a:r>
              <a:rPr lang="en-US" sz="1200" b="0" i="0" u="none" strike="noStrike" kern="1200" dirty="0">
                <a:solidFill>
                  <a:schemeClr val="tx1"/>
                </a:solidFill>
                <a:effectLst/>
                <a:latin typeface="+mn-lt"/>
                <a:ea typeface="+mn-ea"/>
                <a:cs typeface="+mn-cs"/>
              </a:rPr>
              <a:t>Speak clearly and with compassion</a:t>
            </a:r>
          </a:p>
          <a:p>
            <a:pPr marL="171450" indent="-171450" rtl="0" fontAlgn="base">
              <a:buFont typeface="Arial" panose="020B0604020202020204" pitchFamily="34" charset="0"/>
              <a:buChar char="•"/>
            </a:pPr>
            <a:r>
              <a:rPr lang="en-US" sz="1200" b="0" i="0" u="none" strike="noStrike" kern="1200" dirty="0">
                <a:solidFill>
                  <a:schemeClr val="tx1"/>
                </a:solidFill>
                <a:effectLst/>
                <a:latin typeface="+mn-lt"/>
                <a:ea typeface="+mn-ea"/>
                <a:cs typeface="+mn-cs"/>
              </a:rPr>
              <a:t>Plan carefully and evaluate performance</a:t>
            </a:r>
          </a:p>
          <a:p>
            <a:endParaRPr lang="en-US" dirty="0"/>
          </a:p>
        </p:txBody>
      </p:sp>
      <p:sp>
        <p:nvSpPr>
          <p:cNvPr id="4" name="Slide Number Placeholder 3"/>
          <p:cNvSpPr>
            <a:spLocks noGrp="1"/>
          </p:cNvSpPr>
          <p:nvPr>
            <p:ph type="sldNum" sz="quarter" idx="10"/>
          </p:nvPr>
        </p:nvSpPr>
        <p:spPr/>
        <p:txBody>
          <a:bodyPr/>
          <a:lstStyle/>
          <a:p>
            <a:fld id="{1642FEB1-84CC-4EBA-B67B-A25A953DDBA5}" type="slidenum">
              <a:rPr lang="en-US" smtClean="0"/>
              <a:pPr/>
              <a:t>8</a:t>
            </a:fld>
            <a:endParaRPr lang="en-US"/>
          </a:p>
        </p:txBody>
      </p:sp>
    </p:spTree>
    <p:extLst>
      <p:ext uri="{BB962C8B-B14F-4D97-AF65-F5344CB8AC3E}">
        <p14:creationId xmlns:p14="http://schemas.microsoft.com/office/powerpoint/2010/main" val="34543619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90000"/>
              </a:lnSpc>
              <a:buFontTx/>
              <a:buNone/>
            </a:pPr>
            <a:r>
              <a:rPr lang="en-US" altLang="en-US" dirty="0">
                <a:effectLst>
                  <a:outerShdw blurRad="38100" dist="38100" dir="2700000" algn="tl">
                    <a:srgbClr val="000000"/>
                  </a:outerShdw>
                </a:effectLst>
              </a:rPr>
              <a:t>Plan in advance</a:t>
            </a:r>
          </a:p>
          <a:p>
            <a:pPr>
              <a:lnSpc>
                <a:spcPct val="90000"/>
              </a:lnSpc>
              <a:buFontTx/>
              <a:buNone/>
            </a:pPr>
            <a:r>
              <a:rPr lang="en-US" altLang="en-US" dirty="0">
                <a:effectLst>
                  <a:outerShdw blurRad="38100" dist="38100" dir="2700000" algn="tl">
                    <a:srgbClr val="000000"/>
                  </a:outerShdw>
                </a:effectLst>
              </a:rPr>
              <a:t>Rehearse various</a:t>
            </a:r>
            <a:r>
              <a:rPr lang="en-US" altLang="en-US" baseline="0" dirty="0">
                <a:effectLst>
                  <a:outerShdw blurRad="38100" dist="38100" dir="2700000" algn="tl">
                    <a:srgbClr val="000000"/>
                  </a:outerShdw>
                </a:effectLst>
              </a:rPr>
              <a:t> crisis situations through </a:t>
            </a:r>
            <a:r>
              <a:rPr lang="en-US" altLang="en-US" dirty="0">
                <a:effectLst>
                  <a:outerShdw blurRad="38100" dist="38100" dir="2700000" algn="tl">
                    <a:srgbClr val="000000"/>
                  </a:outerShdw>
                </a:effectLst>
              </a:rPr>
              <a:t>simulation. </a:t>
            </a:r>
          </a:p>
          <a:p>
            <a:pPr>
              <a:lnSpc>
                <a:spcPct val="90000"/>
              </a:lnSpc>
              <a:buFontTx/>
              <a:buNone/>
            </a:pPr>
            <a:r>
              <a:rPr lang="en-US" altLang="en-US" dirty="0">
                <a:effectLst>
                  <a:outerShdw blurRad="38100" dist="38100" dir="2700000" algn="tl">
                    <a:srgbClr val="000000"/>
                  </a:outerShdw>
                </a:effectLst>
              </a:rPr>
              <a:t>Stipulate who the spokesperson is.</a:t>
            </a:r>
          </a:p>
          <a:p>
            <a:pPr>
              <a:lnSpc>
                <a:spcPct val="90000"/>
              </a:lnSpc>
              <a:buFontTx/>
              <a:buNone/>
            </a:pPr>
            <a:r>
              <a:rPr lang="en-US" altLang="en-US" dirty="0">
                <a:effectLst>
                  <a:outerShdw blurRad="38100" dist="38100" dir="2700000" algn="tl">
                    <a:srgbClr val="000000"/>
                  </a:outerShdw>
                </a:effectLst>
              </a:rPr>
              <a:t>Plan offers info and guidance to help decision makers deal with long-term effects of decisions</a:t>
            </a:r>
          </a:p>
          <a:p>
            <a:endParaRPr lang="en-US" dirty="0"/>
          </a:p>
          <a:p>
            <a:r>
              <a:rPr lang="en-US" altLang="en-US" dirty="0"/>
              <a:t>Plan What You’ll Need and How To Get More</a:t>
            </a:r>
          </a:p>
          <a:p>
            <a:pPr marL="171450" indent="-171450">
              <a:buFont typeface="Arial" panose="020B0604020202020204" pitchFamily="34" charset="0"/>
              <a:buChar char="•"/>
            </a:pPr>
            <a:r>
              <a:rPr lang="en-US" altLang="en-US" dirty="0"/>
              <a:t>Include procedures to secure emergency resources</a:t>
            </a:r>
          </a:p>
          <a:p>
            <a:pPr marL="171450" indent="-171450">
              <a:buFont typeface="Arial" panose="020B0604020202020204" pitchFamily="34" charset="0"/>
              <a:buChar char="•"/>
            </a:pPr>
            <a:r>
              <a:rPr lang="en-US" altLang="en-US" dirty="0"/>
              <a:t>Explore and set up contracts</a:t>
            </a:r>
          </a:p>
          <a:p>
            <a:pPr marL="171450" indent="-171450">
              <a:buFont typeface="Arial" panose="020B0604020202020204" pitchFamily="34" charset="0"/>
              <a:buChar char="•"/>
            </a:pPr>
            <a:r>
              <a:rPr lang="en-US" altLang="en-US" dirty="0"/>
              <a:t>Work with different</a:t>
            </a:r>
            <a:r>
              <a:rPr lang="en-US" altLang="en-US" baseline="0" dirty="0"/>
              <a:t> departments </a:t>
            </a:r>
            <a:r>
              <a:rPr lang="en-US" altLang="en-US" dirty="0"/>
              <a:t>for resources</a:t>
            </a:r>
            <a:r>
              <a:rPr lang="en-US" altLang="en-US" baseline="0" dirty="0"/>
              <a:t> before a crisis hits</a:t>
            </a:r>
          </a:p>
          <a:p>
            <a:pPr marL="171450" indent="-171450">
              <a:buFont typeface="Arial" panose="020B0604020202020204" pitchFamily="34" charset="0"/>
              <a:buChar char="•"/>
            </a:pPr>
            <a:r>
              <a:rPr lang="en-US" altLang="en-US" dirty="0"/>
              <a:t>Use results from needs assessment for justification</a:t>
            </a:r>
          </a:p>
          <a:p>
            <a:endParaRPr lang="en-US" dirty="0"/>
          </a:p>
        </p:txBody>
      </p:sp>
      <p:sp>
        <p:nvSpPr>
          <p:cNvPr id="4" name="Slide Number Placeholder 3"/>
          <p:cNvSpPr>
            <a:spLocks noGrp="1"/>
          </p:cNvSpPr>
          <p:nvPr>
            <p:ph type="sldNum" sz="quarter" idx="10"/>
          </p:nvPr>
        </p:nvSpPr>
        <p:spPr/>
        <p:txBody>
          <a:bodyPr/>
          <a:lstStyle/>
          <a:p>
            <a:fld id="{1642FEB1-84CC-4EBA-B67B-A25A953DDBA5}" type="slidenum">
              <a:rPr lang="en-US" smtClean="0"/>
              <a:pPr/>
              <a:t>9</a:t>
            </a:fld>
            <a:endParaRPr lang="en-US"/>
          </a:p>
        </p:txBody>
      </p:sp>
    </p:spTree>
    <p:extLst>
      <p:ext uri="{BB962C8B-B14F-4D97-AF65-F5344CB8AC3E}">
        <p14:creationId xmlns:p14="http://schemas.microsoft.com/office/powerpoint/2010/main" val="229315948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a:cs typeface="Times New Roman" panose="02020603050405020304" pitchFamily="18" charset="0"/>
              </a:rPr>
              <a:t>Surviving the First 48 Hours</a:t>
            </a:r>
            <a:r>
              <a:rPr lang="en-US" altLang="en-US" dirty="0"/>
              <a:t> </a:t>
            </a:r>
          </a:p>
          <a:p>
            <a:pPr marL="171450" indent="-171450">
              <a:buFont typeface="Arial" panose="020B0604020202020204" pitchFamily="34" charset="0"/>
              <a:buChar char="•"/>
            </a:pPr>
            <a:r>
              <a:rPr lang="en-US" altLang="en-US" dirty="0">
                <a:cs typeface="Times New Roman" panose="02020603050405020304" pitchFamily="18" charset="0"/>
              </a:rPr>
              <a:t>Requires quick assessment</a:t>
            </a:r>
          </a:p>
          <a:p>
            <a:pPr marL="171450" indent="-171450">
              <a:buFont typeface="Arial" panose="020B0604020202020204" pitchFamily="34" charset="0"/>
              <a:buChar char="•"/>
            </a:pPr>
            <a:r>
              <a:rPr lang="en-US" altLang="en-US" dirty="0">
                <a:cs typeface="Times New Roman" panose="02020603050405020304" pitchFamily="18" charset="0"/>
              </a:rPr>
              <a:t>Collection of facts</a:t>
            </a:r>
          </a:p>
          <a:p>
            <a:pPr marL="171450" indent="-171450">
              <a:buFont typeface="Arial" panose="020B0604020202020204" pitchFamily="34" charset="0"/>
              <a:buChar char="•"/>
            </a:pPr>
            <a:r>
              <a:rPr lang="en-US" altLang="en-US" dirty="0">
                <a:cs typeface="Times New Roman" panose="02020603050405020304" pitchFamily="18" charset="0"/>
              </a:rPr>
              <a:t>Actions to secure resources</a:t>
            </a:r>
          </a:p>
          <a:p>
            <a:pPr marL="171450" indent="-171450">
              <a:buFont typeface="Arial" panose="020B0604020202020204" pitchFamily="34" charset="0"/>
              <a:buChar char="•"/>
            </a:pPr>
            <a:r>
              <a:rPr lang="en-US" altLang="en-US" dirty="0">
                <a:cs typeface="Times New Roman" panose="02020603050405020304" pitchFamily="18" charset="0"/>
              </a:rPr>
              <a:t>Media and public response</a:t>
            </a:r>
          </a:p>
          <a:p>
            <a:pPr marL="171450" indent="-171450">
              <a:buFont typeface="Arial" panose="020B0604020202020204" pitchFamily="34" charset="0"/>
              <a:buChar char="•"/>
            </a:pPr>
            <a:r>
              <a:rPr lang="en-US" altLang="en-US" dirty="0">
                <a:cs typeface="Times New Roman" panose="02020603050405020304" pitchFamily="18" charset="0"/>
              </a:rPr>
              <a:t>Rehearsal</a:t>
            </a:r>
          </a:p>
          <a:p>
            <a:pPr marL="171450" indent="-171450">
              <a:buFont typeface="Arial" panose="020B0604020202020204" pitchFamily="34" charset="0"/>
              <a:buChar char="•"/>
            </a:pPr>
            <a:r>
              <a:rPr lang="en-US" altLang="en-US" dirty="0">
                <a:cs typeface="Times New Roman" panose="02020603050405020304" pitchFamily="18" charset="0"/>
              </a:rPr>
              <a:t>Alert key partners, as appropriate</a:t>
            </a:r>
          </a:p>
          <a:p>
            <a:endParaRPr lang="en-US" dirty="0"/>
          </a:p>
        </p:txBody>
      </p:sp>
      <p:sp>
        <p:nvSpPr>
          <p:cNvPr id="4" name="Slide Number Placeholder 3"/>
          <p:cNvSpPr>
            <a:spLocks noGrp="1"/>
          </p:cNvSpPr>
          <p:nvPr>
            <p:ph type="sldNum" sz="quarter" idx="10"/>
          </p:nvPr>
        </p:nvSpPr>
        <p:spPr/>
        <p:txBody>
          <a:bodyPr/>
          <a:lstStyle/>
          <a:p>
            <a:fld id="{1642FEB1-84CC-4EBA-B67B-A25A953DDBA5}" type="slidenum">
              <a:rPr lang="en-US" smtClean="0"/>
              <a:pPr/>
              <a:t>10</a:t>
            </a:fld>
            <a:endParaRPr lang="en-US"/>
          </a:p>
        </p:txBody>
      </p:sp>
    </p:spTree>
    <p:extLst>
      <p:ext uri="{BB962C8B-B14F-4D97-AF65-F5344CB8AC3E}">
        <p14:creationId xmlns:p14="http://schemas.microsoft.com/office/powerpoint/2010/main" val="108426223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a:cs typeface="Times New Roman" panose="02020603050405020304" pitchFamily="18" charset="0"/>
              </a:rPr>
              <a:t>Be prepared to address all audiences. </a:t>
            </a:r>
          </a:p>
          <a:p>
            <a:endParaRPr lang="en-US" altLang="en-US" dirty="0">
              <a:cs typeface="Times New Roman" panose="02020603050405020304" pitchFamily="18" charset="0"/>
            </a:endParaRPr>
          </a:p>
          <a:p>
            <a:r>
              <a:rPr lang="en-US" altLang="en-US" dirty="0">
                <a:cs typeface="Times New Roman" panose="02020603050405020304" pitchFamily="18" charset="0"/>
              </a:rPr>
              <a:t>What the Media Will Ask First</a:t>
            </a:r>
          </a:p>
          <a:p>
            <a:pPr marL="171450" indent="-171450">
              <a:buFont typeface="Arial" panose="020B0604020202020204" pitchFamily="34" charset="0"/>
              <a:buChar char="•"/>
            </a:pPr>
            <a:r>
              <a:rPr lang="en-US" altLang="en-US" dirty="0">
                <a:cs typeface="Times New Roman" panose="02020603050405020304" pitchFamily="18" charset="0"/>
              </a:rPr>
              <a:t>What happened?</a:t>
            </a:r>
          </a:p>
          <a:p>
            <a:pPr marL="171450" indent="-171450">
              <a:buFont typeface="Arial" panose="020B0604020202020204" pitchFamily="34" charset="0"/>
              <a:buChar char="•"/>
            </a:pPr>
            <a:r>
              <a:rPr lang="en-US" altLang="en-US" dirty="0">
                <a:cs typeface="Times New Roman" panose="02020603050405020304" pitchFamily="18" charset="0"/>
              </a:rPr>
              <a:t>Who is in charge?</a:t>
            </a:r>
          </a:p>
          <a:p>
            <a:pPr marL="171450" indent="-171450">
              <a:buFont typeface="Arial" panose="020B0604020202020204" pitchFamily="34" charset="0"/>
              <a:buChar char="•"/>
            </a:pPr>
            <a:r>
              <a:rPr lang="en-US" altLang="en-US" dirty="0">
                <a:cs typeface="Times New Roman" panose="02020603050405020304" pitchFamily="18" charset="0"/>
              </a:rPr>
              <a:t>Has this been contained?</a:t>
            </a:r>
          </a:p>
          <a:p>
            <a:pPr marL="171450" indent="-171450">
              <a:buFont typeface="Arial" panose="020B0604020202020204" pitchFamily="34" charset="0"/>
              <a:buChar char="•"/>
            </a:pPr>
            <a:r>
              <a:rPr lang="en-US" altLang="en-US" dirty="0">
                <a:cs typeface="Times New Roman" panose="02020603050405020304" pitchFamily="18" charset="0"/>
              </a:rPr>
              <a:t>Are victims being helped?</a:t>
            </a:r>
          </a:p>
          <a:p>
            <a:pPr marL="171450" indent="-171450">
              <a:buFont typeface="Arial" panose="020B0604020202020204" pitchFamily="34" charset="0"/>
              <a:buChar char="•"/>
            </a:pPr>
            <a:r>
              <a:rPr lang="en-US" altLang="en-US" dirty="0">
                <a:cs typeface="Times New Roman" panose="02020603050405020304" pitchFamily="18" charset="0"/>
              </a:rPr>
              <a:t>What can we expect?</a:t>
            </a:r>
          </a:p>
          <a:p>
            <a:pPr marL="171450" indent="-171450">
              <a:buFont typeface="Arial" panose="020B0604020202020204" pitchFamily="34" charset="0"/>
              <a:buChar char="•"/>
            </a:pPr>
            <a:r>
              <a:rPr lang="en-US" altLang="en-US" dirty="0">
                <a:cs typeface="Times New Roman" panose="02020603050405020304" pitchFamily="18" charset="0"/>
              </a:rPr>
              <a:t>What should we do?</a:t>
            </a:r>
          </a:p>
          <a:p>
            <a:pPr marL="171450" indent="-171450">
              <a:buFont typeface="Arial" panose="020B0604020202020204" pitchFamily="34" charset="0"/>
              <a:buChar char="•"/>
            </a:pPr>
            <a:r>
              <a:rPr lang="en-US" altLang="en-US" dirty="0">
                <a:cs typeface="Times New Roman" panose="02020603050405020304" pitchFamily="18" charset="0"/>
              </a:rPr>
              <a:t>Why did this happen?</a:t>
            </a:r>
          </a:p>
          <a:p>
            <a:pPr marL="171450" indent="-171450">
              <a:buFont typeface="Arial" panose="020B0604020202020204" pitchFamily="34" charset="0"/>
              <a:buChar char="•"/>
            </a:pPr>
            <a:r>
              <a:rPr lang="en-US" altLang="en-US" dirty="0">
                <a:cs typeface="Times New Roman" panose="02020603050405020304" pitchFamily="18" charset="0"/>
              </a:rPr>
              <a:t>Did you have forewarning?</a:t>
            </a:r>
            <a:r>
              <a:rPr lang="en-US" altLang="en-US" dirty="0"/>
              <a:t> </a:t>
            </a:r>
          </a:p>
          <a:p>
            <a:endParaRPr lang="en-US" altLang="en-US" dirty="0">
              <a:cs typeface="Times New Roman" panose="02020603050405020304" pitchFamily="18" charset="0"/>
            </a:endParaRPr>
          </a:p>
          <a:p>
            <a:endParaRPr lang="en-US" altLang="en-US" dirty="0">
              <a:cs typeface="Times New Roman" panose="02020603050405020304" pitchFamily="18" charset="0"/>
            </a:endParaRPr>
          </a:p>
          <a:p>
            <a:endParaRPr lang="en-US" altLang="en-US" dirty="0">
              <a:cs typeface="Times New Roman" panose="02020603050405020304" pitchFamily="18" charset="0"/>
            </a:endParaRPr>
          </a:p>
          <a:p>
            <a:r>
              <a:rPr lang="en-US" altLang="en-US" dirty="0">
                <a:cs typeface="Times New Roman" panose="02020603050405020304" pitchFamily="18" charset="0"/>
              </a:rPr>
              <a:t>What the Public Will Ask First</a:t>
            </a:r>
          </a:p>
          <a:p>
            <a:pPr marL="171450" indent="-171450">
              <a:buFont typeface="Arial" panose="020B0604020202020204" pitchFamily="34" charset="0"/>
              <a:buChar char="•"/>
            </a:pPr>
            <a:r>
              <a:rPr lang="en-US" altLang="en-US" dirty="0">
                <a:cs typeface="Times New Roman" panose="02020603050405020304" pitchFamily="18" charset="0"/>
              </a:rPr>
              <a:t>Are my family and I safe?</a:t>
            </a:r>
          </a:p>
          <a:p>
            <a:pPr marL="171450" indent="-171450">
              <a:buFont typeface="Arial" panose="020B0604020202020204" pitchFamily="34" charset="0"/>
              <a:buChar char="•"/>
            </a:pPr>
            <a:r>
              <a:rPr lang="en-US" altLang="en-US" dirty="0">
                <a:cs typeface="Times New Roman" panose="02020603050405020304" pitchFamily="18" charset="0"/>
              </a:rPr>
              <a:t>What have you found that may affect me?</a:t>
            </a:r>
          </a:p>
          <a:p>
            <a:pPr marL="171450" indent="-171450">
              <a:buFont typeface="Arial" panose="020B0604020202020204" pitchFamily="34" charset="0"/>
              <a:buChar char="•"/>
            </a:pPr>
            <a:r>
              <a:rPr lang="en-US" altLang="en-US" dirty="0">
                <a:cs typeface="Times New Roman" panose="02020603050405020304" pitchFamily="18" charset="0"/>
              </a:rPr>
              <a:t>What can I do to protect myself and my family?</a:t>
            </a:r>
          </a:p>
          <a:p>
            <a:pPr marL="171450" indent="-171450">
              <a:buFont typeface="Arial" panose="020B0604020202020204" pitchFamily="34" charset="0"/>
              <a:buChar char="•"/>
            </a:pPr>
            <a:r>
              <a:rPr lang="en-US" altLang="en-US" dirty="0">
                <a:cs typeface="Times New Roman" panose="02020603050405020304" pitchFamily="18" charset="0"/>
              </a:rPr>
              <a:t>Who caused this?</a:t>
            </a:r>
          </a:p>
          <a:p>
            <a:pPr marL="171450" indent="-171450">
              <a:buFont typeface="Arial" panose="020B0604020202020204" pitchFamily="34" charset="0"/>
              <a:buChar char="•"/>
            </a:pPr>
            <a:r>
              <a:rPr lang="en-US" altLang="en-US" dirty="0">
                <a:cs typeface="Times New Roman" panose="02020603050405020304" pitchFamily="18" charset="0"/>
              </a:rPr>
              <a:t>Can you fix it?</a:t>
            </a:r>
          </a:p>
          <a:p>
            <a:endParaRPr lang="en-US" dirty="0"/>
          </a:p>
        </p:txBody>
      </p:sp>
      <p:sp>
        <p:nvSpPr>
          <p:cNvPr id="4" name="Slide Number Placeholder 3"/>
          <p:cNvSpPr>
            <a:spLocks noGrp="1"/>
          </p:cNvSpPr>
          <p:nvPr>
            <p:ph type="sldNum" sz="quarter" idx="10"/>
          </p:nvPr>
        </p:nvSpPr>
        <p:spPr/>
        <p:txBody>
          <a:bodyPr/>
          <a:lstStyle/>
          <a:p>
            <a:fld id="{1642FEB1-84CC-4EBA-B67B-A25A953DDBA5}" type="slidenum">
              <a:rPr lang="en-US" smtClean="0"/>
              <a:pPr/>
              <a:t>11</a:t>
            </a:fld>
            <a:endParaRPr lang="en-US"/>
          </a:p>
        </p:txBody>
      </p:sp>
    </p:spTree>
    <p:extLst>
      <p:ext uri="{BB962C8B-B14F-4D97-AF65-F5344CB8AC3E}">
        <p14:creationId xmlns:p14="http://schemas.microsoft.com/office/powerpoint/2010/main" val="324985937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642FEB1-84CC-4EBA-B67B-A25A953DDBA5}" type="slidenum">
              <a:rPr lang="en-US" smtClean="0"/>
              <a:pPr/>
              <a:t>12</a:t>
            </a:fld>
            <a:endParaRPr lang="en-US"/>
          </a:p>
        </p:txBody>
      </p:sp>
    </p:spTree>
    <p:extLst>
      <p:ext uri="{BB962C8B-B14F-4D97-AF65-F5344CB8AC3E}">
        <p14:creationId xmlns:p14="http://schemas.microsoft.com/office/powerpoint/2010/main" val="51816878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0" i="0" u="none" strike="noStrike" kern="1200" dirty="0">
                <a:solidFill>
                  <a:schemeClr val="tx1"/>
                </a:solidFill>
                <a:effectLst/>
                <a:latin typeface="+mn-lt"/>
                <a:ea typeface="+mn-ea"/>
                <a:cs typeface="+mn-cs"/>
              </a:rPr>
              <a:t>Overall, risk/crisis managers must work to diminish outrage in order to move beyond the crisis.</a:t>
            </a:r>
            <a:endParaRPr lang="en-US" b="0" dirty="0">
              <a:effectLst/>
            </a:endParaRPr>
          </a:p>
          <a:p>
            <a:pPr rtl="0"/>
            <a:br>
              <a:rPr lang="en-US" b="0" dirty="0">
                <a:effectLst/>
              </a:rPr>
            </a:br>
            <a:r>
              <a:rPr lang="en-US" sz="1200" b="0" i="0" u="none" strike="noStrike" kern="1200" dirty="0">
                <a:solidFill>
                  <a:schemeClr val="tx1"/>
                </a:solidFill>
                <a:effectLst/>
                <a:latin typeface="+mn-lt"/>
                <a:ea typeface="+mn-ea"/>
                <a:cs typeface="+mn-cs"/>
              </a:rPr>
              <a:t>Having honest conversations with the public and treating those affected with fairness and general</a:t>
            </a:r>
            <a:r>
              <a:rPr lang="en-US" sz="1200" b="0" i="0" u="none" strike="noStrike" kern="1200" baseline="0" dirty="0">
                <a:solidFill>
                  <a:schemeClr val="tx1"/>
                </a:solidFill>
                <a:effectLst/>
                <a:latin typeface="+mn-lt"/>
                <a:ea typeface="+mn-ea"/>
                <a:cs typeface="+mn-cs"/>
              </a:rPr>
              <a:t> </a:t>
            </a:r>
            <a:r>
              <a:rPr lang="en-US" sz="1200" b="0" i="0" u="none" strike="noStrike" kern="1200" dirty="0">
                <a:solidFill>
                  <a:schemeClr val="tx1"/>
                </a:solidFill>
                <a:effectLst/>
                <a:latin typeface="+mn-lt"/>
                <a:ea typeface="+mn-ea"/>
                <a:cs typeface="+mn-cs"/>
              </a:rPr>
              <a:t>respect can significantly decrease the outrage from the public and move the conversation to one</a:t>
            </a:r>
            <a:endParaRPr lang="en-US" b="0" dirty="0">
              <a:effectLst/>
            </a:endParaRPr>
          </a:p>
          <a:p>
            <a:br>
              <a:rPr lang="en-US" b="0" dirty="0">
                <a:effectLst/>
              </a:rPr>
            </a:br>
            <a:r>
              <a:rPr lang="en-US" sz="1200" b="0" i="0" u="none" strike="noStrike" kern="1200" dirty="0">
                <a:solidFill>
                  <a:schemeClr val="tx1"/>
                </a:solidFill>
                <a:effectLst/>
                <a:latin typeface="+mn-lt"/>
                <a:ea typeface="+mn-ea"/>
                <a:cs typeface="+mn-cs"/>
              </a:rPr>
              <a:t>of healing.</a:t>
            </a:r>
            <a:endParaRPr lang="en-US" dirty="0"/>
          </a:p>
        </p:txBody>
      </p:sp>
      <p:sp>
        <p:nvSpPr>
          <p:cNvPr id="4" name="Slide Number Placeholder 3"/>
          <p:cNvSpPr>
            <a:spLocks noGrp="1"/>
          </p:cNvSpPr>
          <p:nvPr>
            <p:ph type="sldNum" sz="quarter" idx="10"/>
          </p:nvPr>
        </p:nvSpPr>
        <p:spPr/>
        <p:txBody>
          <a:bodyPr/>
          <a:lstStyle/>
          <a:p>
            <a:fld id="{1642FEB1-84CC-4EBA-B67B-A25A953DDBA5}" type="slidenum">
              <a:rPr lang="en-US" smtClean="0"/>
              <a:pPr/>
              <a:t>13</a:t>
            </a:fld>
            <a:endParaRPr lang="en-US"/>
          </a:p>
        </p:txBody>
      </p:sp>
    </p:spTree>
    <p:extLst>
      <p:ext uri="{BB962C8B-B14F-4D97-AF65-F5344CB8AC3E}">
        <p14:creationId xmlns:p14="http://schemas.microsoft.com/office/powerpoint/2010/main" val="398006964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0" i="0" u="none" strike="noStrike" kern="1200" dirty="0">
                <a:solidFill>
                  <a:schemeClr val="tx1"/>
                </a:solidFill>
                <a:effectLst/>
                <a:latin typeface="+mn-lt"/>
                <a:ea typeface="+mn-ea"/>
                <a:cs typeface="+mn-cs"/>
              </a:rPr>
              <a:t>Overall, risk/crisis managers must work to diminish outrage in order to move beyond the crisis.</a:t>
            </a:r>
            <a:endParaRPr lang="en-US" b="0" dirty="0">
              <a:effectLst/>
            </a:endParaRPr>
          </a:p>
          <a:p>
            <a:pPr rtl="0"/>
            <a:br>
              <a:rPr lang="en-US" b="0" dirty="0">
                <a:effectLst/>
              </a:rPr>
            </a:br>
            <a:r>
              <a:rPr lang="en-US" sz="1200" b="0" i="0" u="none" strike="noStrike" kern="1200" dirty="0">
                <a:solidFill>
                  <a:schemeClr val="tx1"/>
                </a:solidFill>
                <a:effectLst/>
                <a:latin typeface="+mn-lt"/>
                <a:ea typeface="+mn-ea"/>
                <a:cs typeface="+mn-cs"/>
              </a:rPr>
              <a:t>Having honest conversations with the public and treating those affected with fairness and general</a:t>
            </a:r>
            <a:endParaRPr lang="en-US" b="0" dirty="0">
              <a:effectLst/>
            </a:endParaRPr>
          </a:p>
          <a:p>
            <a:pPr rtl="0"/>
            <a:br>
              <a:rPr lang="en-US" b="0" dirty="0">
                <a:effectLst/>
              </a:rPr>
            </a:br>
            <a:r>
              <a:rPr lang="en-US" sz="1200" b="0" i="0" u="none" strike="noStrike" kern="1200" dirty="0">
                <a:solidFill>
                  <a:schemeClr val="tx1"/>
                </a:solidFill>
                <a:effectLst/>
                <a:latin typeface="+mn-lt"/>
                <a:ea typeface="+mn-ea"/>
                <a:cs typeface="+mn-cs"/>
              </a:rPr>
              <a:t>respect can significantly decrease the outrage from the public and move the conversation to one</a:t>
            </a:r>
            <a:endParaRPr lang="en-US" b="0" dirty="0">
              <a:effectLst/>
            </a:endParaRPr>
          </a:p>
          <a:p>
            <a:br>
              <a:rPr lang="en-US" b="0" dirty="0">
                <a:effectLst/>
              </a:rPr>
            </a:br>
            <a:r>
              <a:rPr lang="en-US" sz="1200" b="0" i="0" u="none" strike="noStrike" kern="1200" dirty="0">
                <a:solidFill>
                  <a:schemeClr val="tx1"/>
                </a:solidFill>
                <a:effectLst/>
                <a:latin typeface="+mn-lt"/>
                <a:ea typeface="+mn-ea"/>
                <a:cs typeface="+mn-cs"/>
              </a:rPr>
              <a:t>of healing.</a:t>
            </a:r>
            <a:endParaRPr lang="en-US" dirty="0"/>
          </a:p>
        </p:txBody>
      </p:sp>
      <p:sp>
        <p:nvSpPr>
          <p:cNvPr id="4" name="Slide Number Placeholder 3"/>
          <p:cNvSpPr>
            <a:spLocks noGrp="1"/>
          </p:cNvSpPr>
          <p:nvPr>
            <p:ph type="sldNum" sz="quarter" idx="10"/>
          </p:nvPr>
        </p:nvSpPr>
        <p:spPr/>
        <p:txBody>
          <a:bodyPr/>
          <a:lstStyle/>
          <a:p>
            <a:fld id="{1642FEB1-84CC-4EBA-B67B-A25A953DDBA5}" type="slidenum">
              <a:rPr lang="en-US" smtClean="0"/>
              <a:pPr/>
              <a:t>15</a:t>
            </a:fld>
            <a:endParaRPr lang="en-US"/>
          </a:p>
        </p:txBody>
      </p:sp>
    </p:spTree>
    <p:extLst>
      <p:ext uri="{BB962C8B-B14F-4D97-AF65-F5344CB8AC3E}">
        <p14:creationId xmlns:p14="http://schemas.microsoft.com/office/powerpoint/2010/main" val="294315583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403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lvl="1"/>
            <a:r>
              <a:rPr lang="en-US" sz="2000" dirty="0">
                <a:cs typeface="Arial" charset="0"/>
              </a:rPr>
              <a:t>This</a:t>
            </a:r>
            <a:r>
              <a:rPr lang="en-US" sz="2000" baseline="0" dirty="0">
                <a:cs typeface="Arial" charset="0"/>
              </a:rPr>
              <a:t> is the definition a</a:t>
            </a:r>
            <a:r>
              <a:rPr lang="en-US" sz="2000" dirty="0">
                <a:cs typeface="Arial" charset="0"/>
              </a:rPr>
              <a:t>ccording to </a:t>
            </a:r>
            <a:r>
              <a:rPr lang="en-US" sz="2000" i="1" dirty="0">
                <a:cs typeface="Arial" charset="0"/>
              </a:rPr>
              <a:t>Study Guide </a:t>
            </a:r>
            <a:r>
              <a:rPr lang="en-US" sz="2000" i="1" dirty="0"/>
              <a:t>for the Examination for Accreditation in Public Relations.</a:t>
            </a:r>
          </a:p>
        </p:txBody>
      </p:sp>
      <p:sp>
        <p:nvSpPr>
          <p:cNvPr id="19460"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2064977-81C5-477F-AE4B-8B2007E01E86}" type="slidenum">
              <a:rPr lang="en-US" smtClean="0">
                <a:latin typeface="Times New Roman" pitchFamily="18" charset="0"/>
              </a:rPr>
              <a:pPr>
                <a:defRPr/>
              </a:pPr>
              <a:t>17</a:t>
            </a:fld>
            <a:endParaRPr lang="en-US" dirty="0">
              <a:latin typeface="Times New Roman" pitchFamily="18" charset="0"/>
            </a:endParaRPr>
          </a:p>
        </p:txBody>
      </p:sp>
    </p:spTree>
    <p:extLst>
      <p:ext uri="{BB962C8B-B14F-4D97-AF65-F5344CB8AC3E}">
        <p14:creationId xmlns:p14="http://schemas.microsoft.com/office/powerpoint/2010/main" val="335392210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p:txBody>
          <a:bodyPr/>
          <a:lstStyle/>
          <a:p>
            <a:pPr>
              <a:defRPr/>
            </a:pPr>
            <a:fld id="{24B78CC0-FB4F-43F7-8144-8F7C920CF5E3}" type="slidenum">
              <a:rPr lang="fr-FR" altLang="fr-FR" smtClean="0">
                <a:latin typeface="Arial" pitchFamily="34" charset="0"/>
              </a:rPr>
              <a:pPr>
                <a:defRPr/>
              </a:pPr>
              <a:t>18</a:t>
            </a:fld>
            <a:endParaRPr lang="fr-FR" altLang="fr-FR" dirty="0">
              <a:latin typeface="Arial" pitchFamily="34" charset="0"/>
            </a:endParaRPr>
          </a:p>
        </p:txBody>
      </p:sp>
      <p:sp>
        <p:nvSpPr>
          <p:cNvPr id="4505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506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fr-FR" altLang="fr-FR" sz="1200" dirty="0">
                <a:cs typeface="Arial" charset="0"/>
              </a:rPr>
              <a:t>Web has </a:t>
            </a:r>
            <a:r>
              <a:rPr lang="fr-FR" altLang="fr-FR" sz="1200" dirty="0" err="1">
                <a:cs typeface="Arial" charset="0"/>
              </a:rPr>
              <a:t>compressed</a:t>
            </a:r>
            <a:r>
              <a:rPr lang="fr-FR" altLang="fr-FR" sz="1200" dirty="0">
                <a:cs typeface="Arial" charset="0"/>
              </a:rPr>
              <a:t> publication times.</a:t>
            </a:r>
          </a:p>
          <a:p>
            <a:r>
              <a:rPr lang="fr-FR" altLang="fr-FR" sz="1200" dirty="0">
                <a:cs typeface="Arial" charset="0"/>
              </a:rPr>
              <a:t>Media </a:t>
            </a:r>
            <a:r>
              <a:rPr lang="fr-FR" altLang="fr-FR" sz="1200" dirty="0" err="1">
                <a:cs typeface="Arial" charset="0"/>
              </a:rPr>
              <a:t>outlets</a:t>
            </a:r>
            <a:r>
              <a:rPr lang="fr-FR" altLang="fr-FR" sz="1200" dirty="0">
                <a:cs typeface="Arial" charset="0"/>
              </a:rPr>
              <a:t> </a:t>
            </a:r>
            <a:r>
              <a:rPr lang="fr-FR" altLang="fr-FR" sz="1200" dirty="0" err="1">
                <a:cs typeface="Arial" charset="0"/>
              </a:rPr>
              <a:t>publish</a:t>
            </a:r>
            <a:r>
              <a:rPr lang="fr-FR" altLang="fr-FR" sz="1200" dirty="0">
                <a:cs typeface="Arial" charset="0"/>
              </a:rPr>
              <a:t> </a:t>
            </a:r>
            <a:r>
              <a:rPr lang="fr-FR" altLang="fr-FR" sz="1200" dirty="0" err="1">
                <a:cs typeface="Arial" charset="0"/>
              </a:rPr>
              <a:t>continuously</a:t>
            </a:r>
            <a:r>
              <a:rPr lang="fr-FR" altLang="fr-FR" sz="1200" dirty="0">
                <a:cs typeface="Arial" charset="0"/>
              </a:rPr>
              <a:t>.</a:t>
            </a:r>
          </a:p>
          <a:p>
            <a:r>
              <a:rPr lang="en-US" sz="1200" dirty="0">
                <a:cs typeface="Arial" charset="0"/>
                <a:sym typeface="Wingdings" pitchFamily="2" charset="2"/>
              </a:rPr>
              <a:t>Greater focus on breaking news.</a:t>
            </a:r>
          </a:p>
          <a:p>
            <a:r>
              <a:rPr lang="en-US" sz="1200" dirty="0">
                <a:cs typeface="Arial" charset="0"/>
              </a:rPr>
              <a:t>News at our fingertips, wherever we go – we are tethered to our smart phones – good or bad. </a:t>
            </a:r>
          </a:p>
          <a:p>
            <a:endParaRPr lang="en-US" dirty="0">
              <a:latin typeface="Arial" charset="0"/>
            </a:endParaRPr>
          </a:p>
        </p:txBody>
      </p:sp>
    </p:spTree>
    <p:extLst>
      <p:ext uri="{BB962C8B-B14F-4D97-AF65-F5344CB8AC3E}">
        <p14:creationId xmlns:p14="http://schemas.microsoft.com/office/powerpoint/2010/main" val="259912055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p:txBody>
          <a:bodyPr/>
          <a:lstStyle/>
          <a:p>
            <a:pPr>
              <a:defRPr/>
            </a:pPr>
            <a:fld id="{13BFA98C-8C82-4BF1-A431-35897934A2EC}" type="slidenum">
              <a:rPr lang="fr-FR" altLang="fr-FR" smtClean="0">
                <a:latin typeface="Arial" pitchFamily="34" charset="0"/>
              </a:rPr>
              <a:pPr>
                <a:defRPr/>
              </a:pPr>
              <a:t>19</a:t>
            </a:fld>
            <a:endParaRPr lang="fr-FR" altLang="fr-FR" dirty="0">
              <a:latin typeface="Arial" pitchFamily="34" charset="0"/>
            </a:endParaRPr>
          </a:p>
        </p:txBody>
      </p:sp>
      <p:sp>
        <p:nvSpPr>
          <p:cNvPr id="4608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608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dirty="0">
                <a:latin typeface="Arial" charset="0"/>
              </a:rPr>
              <a:t>. Previously</a:t>
            </a:r>
            <a:r>
              <a:rPr lang="en-US" baseline="0" dirty="0">
                <a:latin typeface="Arial" charset="0"/>
              </a:rPr>
              <a:t> news organizations “owned” the news story, but not today. </a:t>
            </a:r>
            <a:r>
              <a:rPr lang="en-US" dirty="0">
                <a:latin typeface="Arial" charset="0"/>
              </a:rPr>
              <a:t>Click on the image to run the 3 little pig video</a:t>
            </a:r>
          </a:p>
        </p:txBody>
      </p:sp>
    </p:spTree>
    <p:extLst>
      <p:ext uri="{BB962C8B-B14F-4D97-AF65-F5344CB8AC3E}">
        <p14:creationId xmlns:p14="http://schemas.microsoft.com/office/powerpoint/2010/main" val="50420434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dirty="0"/>
              <a:t>This is a listing of today’s media channels. They range from traditional newspapers to social media outlets. </a:t>
            </a:r>
          </a:p>
        </p:txBody>
      </p:sp>
      <p:sp>
        <p:nvSpPr>
          <p:cNvPr id="19460"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E7A946F-2E14-4464-A13C-4F5FC33CAEF6}" type="slidenum">
              <a:rPr lang="en-US" smtClean="0">
                <a:latin typeface="Times New Roman" pitchFamily="18" charset="0"/>
              </a:rPr>
              <a:pPr>
                <a:defRPr/>
              </a:pPr>
              <a:t>21</a:t>
            </a:fld>
            <a:endParaRPr lang="en-US" dirty="0">
              <a:latin typeface="Times New Roman" pitchFamily="18" charset="0"/>
            </a:endParaRPr>
          </a:p>
        </p:txBody>
      </p:sp>
    </p:spTree>
    <p:extLst>
      <p:ext uri="{BB962C8B-B14F-4D97-AF65-F5344CB8AC3E}">
        <p14:creationId xmlns:p14="http://schemas.microsoft.com/office/powerpoint/2010/main" val="422980305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710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baseline="0" dirty="0">
                <a:cs typeface="Arial" charset="0"/>
              </a:rPr>
              <a:t>Reporters must to tell the truth in an unbiased manner. Unlike PR professionals their job is to not only generate reader interest, but tell all sides of a story. PR professionals need only tell one side –that of our company. </a:t>
            </a:r>
          </a:p>
          <a:p>
            <a:pPr eaLnBrk="1" hangingPunct="1"/>
            <a:endParaRPr lang="en-US" baseline="0" dirty="0">
              <a:cs typeface="Arial" charset="0"/>
            </a:endParaRPr>
          </a:p>
          <a:p>
            <a:pPr eaLnBrk="1" hangingPunct="1"/>
            <a:r>
              <a:rPr lang="en-US" baseline="0" dirty="0">
                <a:cs typeface="Arial" charset="0"/>
              </a:rPr>
              <a:t>Reporter’s today work under tremendous pressure so it is important that PR professionals respect the journalist/PR relationship. </a:t>
            </a:r>
            <a:endParaRPr lang="en-US" dirty="0">
              <a:cs typeface="Arial" charset="0"/>
            </a:endParaRPr>
          </a:p>
        </p:txBody>
      </p:sp>
      <p:sp>
        <p:nvSpPr>
          <p:cNvPr id="19460"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5C31B6C-C53A-4C9F-9175-10125BC7F464}" type="slidenum">
              <a:rPr lang="en-US" smtClean="0">
                <a:latin typeface="Times New Roman" pitchFamily="18" charset="0"/>
              </a:rPr>
              <a:pPr>
                <a:defRPr/>
              </a:pPr>
              <a:t>22</a:t>
            </a:fld>
            <a:endParaRPr lang="en-US" dirty="0">
              <a:latin typeface="Times New Roman" pitchFamily="18" charset="0"/>
            </a:endParaRPr>
          </a:p>
        </p:txBody>
      </p:sp>
    </p:spTree>
    <p:extLst>
      <p:ext uri="{BB962C8B-B14F-4D97-AF65-F5344CB8AC3E}">
        <p14:creationId xmlns:p14="http://schemas.microsoft.com/office/powerpoint/2010/main" val="51345566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710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dirty="0">
                <a:cs typeface="Arial" charset="0"/>
              </a:rPr>
              <a:t>What is it that you do for me?  At the end of the day, most PR people, firms are measured by volume and quality of media placements, or, in crisis work, lack of media coverage. That’s why media relations skills are essential to any PR practitioners job.</a:t>
            </a:r>
          </a:p>
          <a:p>
            <a:pPr eaLnBrk="1" hangingPunct="1"/>
            <a:r>
              <a:rPr lang="en-US" dirty="0">
                <a:cs typeface="Arial" charset="0"/>
              </a:rPr>
              <a:t>Give service=bend over backwards to help them meet their deadline with news photos, etc.</a:t>
            </a:r>
          </a:p>
          <a:p>
            <a:pPr eaLnBrk="1" hangingPunct="1"/>
            <a:r>
              <a:rPr lang="en-US" dirty="0">
                <a:cs typeface="Arial" charset="0"/>
              </a:rPr>
              <a:t>Don’t flood the media = one reporter per outlet, only real news, update media lists frequently</a:t>
            </a:r>
          </a:p>
        </p:txBody>
      </p:sp>
      <p:sp>
        <p:nvSpPr>
          <p:cNvPr id="19460"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5C31B6C-C53A-4C9F-9175-10125BC7F464}" type="slidenum">
              <a:rPr lang="en-US" smtClean="0">
                <a:latin typeface="Times New Roman" pitchFamily="18" charset="0"/>
              </a:rPr>
              <a:pPr>
                <a:defRPr/>
              </a:pPr>
              <a:t>23</a:t>
            </a:fld>
            <a:endParaRPr lang="en-US" dirty="0">
              <a:latin typeface="Times New Roman" pitchFamily="18" charset="0"/>
            </a:endParaRPr>
          </a:p>
        </p:txBody>
      </p:sp>
    </p:spTree>
    <p:extLst>
      <p:ext uri="{BB962C8B-B14F-4D97-AF65-F5344CB8AC3E}">
        <p14:creationId xmlns:p14="http://schemas.microsoft.com/office/powerpoint/2010/main" val="95528478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710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baseline="0" dirty="0">
                <a:cs typeface="Arial" charset="0"/>
              </a:rPr>
              <a:t>Public relations professionals need to connect with reporters, build relationships, and establish that they are credible source that  a reporter will want to come back to time and again. </a:t>
            </a:r>
            <a:endParaRPr lang="en-US" dirty="0">
              <a:cs typeface="Arial" charset="0"/>
            </a:endParaRPr>
          </a:p>
        </p:txBody>
      </p:sp>
      <p:sp>
        <p:nvSpPr>
          <p:cNvPr id="19460"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5C31B6C-C53A-4C9F-9175-10125BC7F464}" type="slidenum">
              <a:rPr lang="en-US" smtClean="0">
                <a:latin typeface="Times New Roman" pitchFamily="18" charset="0"/>
              </a:rPr>
              <a:pPr>
                <a:defRPr/>
              </a:pPr>
              <a:t>24</a:t>
            </a:fld>
            <a:endParaRPr lang="en-US" dirty="0">
              <a:latin typeface="Times New Roman" pitchFamily="18" charset="0"/>
            </a:endParaRPr>
          </a:p>
        </p:txBody>
      </p:sp>
    </p:spTree>
    <p:extLst>
      <p:ext uri="{BB962C8B-B14F-4D97-AF65-F5344CB8AC3E}">
        <p14:creationId xmlns:p14="http://schemas.microsoft.com/office/powerpoint/2010/main" val="372620818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1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dirty="0">
                <a:cs typeface="Arial" charset="0"/>
              </a:rPr>
              <a:t>Fatal Flaws:</a:t>
            </a:r>
          </a:p>
          <a:p>
            <a:r>
              <a:rPr lang="en-US" dirty="0"/>
              <a:t>Off the record: no such thing.</a:t>
            </a:r>
          </a:p>
          <a:p>
            <a:r>
              <a:rPr lang="ja-JP" altLang="en-US" dirty="0">
                <a:ea typeface="Meiryo" pitchFamily="34" charset="-128"/>
                <a:cs typeface="Meiryo" pitchFamily="34" charset="-128"/>
              </a:rPr>
              <a:t>“</a:t>
            </a:r>
            <a:r>
              <a:rPr lang="en-US" altLang="ja-JP" dirty="0"/>
              <a:t>No Comment</a:t>
            </a:r>
            <a:r>
              <a:rPr lang="ja-JP" altLang="en-US" dirty="0">
                <a:ea typeface="Meiryo" pitchFamily="34" charset="-128"/>
                <a:cs typeface="Meiryo" pitchFamily="34" charset="-128"/>
              </a:rPr>
              <a:t>”</a:t>
            </a:r>
            <a:r>
              <a:rPr lang="en-US" altLang="ja-JP" dirty="0"/>
              <a:t>: makes it look like you have something to hide.</a:t>
            </a:r>
          </a:p>
          <a:p>
            <a:endParaRPr lang="en-US" dirty="0"/>
          </a:p>
          <a:p>
            <a:r>
              <a:rPr lang="en-US" dirty="0"/>
              <a:t>Off the cuff: you</a:t>
            </a:r>
            <a:r>
              <a:rPr lang="ja-JP" altLang="en-US" dirty="0">
                <a:ea typeface="Meiryo" pitchFamily="34" charset="-128"/>
                <a:cs typeface="Meiryo" pitchFamily="34" charset="-128"/>
              </a:rPr>
              <a:t>’</a:t>
            </a:r>
            <a:r>
              <a:rPr lang="en-US" altLang="ja-JP" dirty="0"/>
              <a:t>re risking an outrageous verbal faux pas</a:t>
            </a:r>
          </a:p>
          <a:p>
            <a:endParaRPr lang="en-US" dirty="0"/>
          </a:p>
          <a:p>
            <a:r>
              <a:rPr lang="en-US" dirty="0"/>
              <a:t>Missing a deadline: the news cycle moves quickly; help the journalist meet deadlines.</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r>
              <a:rPr lang="en-US" dirty="0"/>
              <a:t>Untruths: Don</a:t>
            </a:r>
            <a:r>
              <a:rPr lang="ja-JP" altLang="en-US" dirty="0">
                <a:ea typeface="Meiryo" pitchFamily="34" charset="-128"/>
                <a:cs typeface="Meiryo" pitchFamily="34" charset="-128"/>
              </a:rPr>
              <a:t>’</a:t>
            </a:r>
            <a:r>
              <a:rPr lang="en-US" altLang="ja-JP" dirty="0"/>
              <a:t>t lie, the truth will out; and don</a:t>
            </a:r>
            <a:r>
              <a:rPr lang="ja-JP" altLang="en-US" dirty="0">
                <a:ea typeface="Meiryo" pitchFamily="34" charset="-128"/>
                <a:cs typeface="Meiryo" pitchFamily="34" charset="-128"/>
              </a:rPr>
              <a:t>’</a:t>
            </a:r>
            <a:r>
              <a:rPr lang="en-US" altLang="ja-JP" dirty="0"/>
              <a:t>t withhold bad information, it will turn into a damaging, negative story.</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r>
              <a:rPr lang="en-US" dirty="0"/>
              <a:t>Don</a:t>
            </a:r>
            <a:r>
              <a:rPr lang="ja-JP" altLang="en-US" dirty="0">
                <a:ea typeface="Meiryo" pitchFamily="34" charset="-128"/>
                <a:cs typeface="Meiryo" pitchFamily="34" charset="-128"/>
              </a:rPr>
              <a:t>’</a:t>
            </a:r>
            <a:r>
              <a:rPr lang="en-US" altLang="ja-JP" dirty="0"/>
              <a:t>t pick a fight: reporters are neither friends nor enemies; they are professional colleagues.</a:t>
            </a:r>
          </a:p>
          <a:p>
            <a:pPr marL="0" marR="0" indent="0" algn="l" defTabSz="914400" rtl="0" eaLnBrk="1" fontAlgn="auto" latinLnBrk="0" hangingPunct="1">
              <a:lnSpc>
                <a:spcPct val="100000"/>
              </a:lnSpc>
              <a:spcBef>
                <a:spcPts val="0"/>
              </a:spcBef>
              <a:spcAft>
                <a:spcPts val="0"/>
              </a:spcAft>
              <a:buClrTx/>
              <a:buSzTx/>
              <a:buFontTx/>
              <a:buNone/>
              <a:tabLst/>
              <a:defRPr/>
            </a:pPr>
            <a:endParaRPr lang="en-US" altLang="ja-JP" dirty="0"/>
          </a:p>
          <a:p>
            <a:pPr eaLnBrk="1" hangingPunct="1"/>
            <a:endParaRPr lang="en-US" dirty="0">
              <a:cs typeface="Arial" charset="0"/>
            </a:endParaRPr>
          </a:p>
        </p:txBody>
      </p:sp>
      <p:sp>
        <p:nvSpPr>
          <p:cNvPr id="19460"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BE092E6-DBFE-45FA-96CE-6D1E61A04647}" type="slidenum">
              <a:rPr lang="en-US" smtClean="0">
                <a:latin typeface="Times New Roman" pitchFamily="18" charset="0"/>
              </a:rPr>
              <a:pPr>
                <a:defRPr/>
              </a:pPr>
              <a:t>25</a:t>
            </a:fld>
            <a:endParaRPr lang="en-US" dirty="0">
              <a:latin typeface="Times New Roman" pitchFamily="18" charset="0"/>
            </a:endParaRPr>
          </a:p>
        </p:txBody>
      </p:sp>
    </p:spTree>
    <p:extLst>
      <p:ext uri="{BB962C8B-B14F-4D97-AF65-F5344CB8AC3E}">
        <p14:creationId xmlns:p14="http://schemas.microsoft.com/office/powerpoint/2010/main" val="262086890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52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dirty="0"/>
              <a:t>Take</a:t>
            </a:r>
            <a:r>
              <a:rPr lang="en-US" baseline="0" dirty="0"/>
              <a:t> a moment to watch each video. Consider what you may have done differently. Think about how you can best represent your company in front of the camera. </a:t>
            </a:r>
            <a:endParaRPr lang="en-US" dirty="0"/>
          </a:p>
        </p:txBody>
      </p:sp>
      <p:sp>
        <p:nvSpPr>
          <p:cNvPr id="19460"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B6AF740-52BA-46E2-8432-023372894A58}" type="slidenum">
              <a:rPr lang="en-US" smtClean="0">
                <a:latin typeface="Times New Roman" pitchFamily="18" charset="0"/>
              </a:rPr>
              <a:pPr>
                <a:defRPr/>
              </a:pPr>
              <a:t>26</a:t>
            </a:fld>
            <a:endParaRPr lang="en-US" dirty="0">
              <a:latin typeface="Times New Roman" pitchFamily="18" charset="0"/>
            </a:endParaRPr>
          </a:p>
        </p:txBody>
      </p:sp>
    </p:spTree>
    <p:extLst>
      <p:ext uri="{BB962C8B-B14F-4D97-AF65-F5344CB8AC3E}">
        <p14:creationId xmlns:p14="http://schemas.microsoft.com/office/powerpoint/2010/main" val="143964715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325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p>
        </p:txBody>
      </p:sp>
      <p:sp>
        <p:nvSpPr>
          <p:cNvPr id="19460"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3C02BBE-F295-4865-AB86-EF33F2C3E741}" type="slidenum">
              <a:rPr lang="en-US" smtClean="0">
                <a:latin typeface="Times New Roman" pitchFamily="18" charset="0"/>
              </a:rPr>
              <a:pPr>
                <a:defRPr/>
              </a:pPr>
              <a:t>27</a:t>
            </a:fld>
            <a:endParaRPr lang="en-US" dirty="0">
              <a:latin typeface="Times New Roman" pitchFamily="18" charset="0"/>
            </a:endParaRPr>
          </a:p>
        </p:txBody>
      </p:sp>
    </p:spTree>
    <p:extLst>
      <p:ext uri="{BB962C8B-B14F-4D97-AF65-F5344CB8AC3E}">
        <p14:creationId xmlns:p14="http://schemas.microsoft.com/office/powerpoint/2010/main" val="30201361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7" name="Rectangle 6"/>
          <p:cNvSpPr/>
          <p:nvPr/>
        </p:nvSpPr>
        <p:spPr bwMode="white">
          <a:xfrm>
            <a:off x="0" y="5971032"/>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9144" y="6053328"/>
            <a:ext cx="2249424"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2359152" y="6044184"/>
            <a:ext cx="6784848"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kumimoji="0" lang="en-US"/>
              <a:t>Click to edit Master title style</a:t>
            </a:r>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28" name="Date Placeholder 27"/>
          <p:cNvSpPr>
            <a:spLocks noGrp="1"/>
          </p:cNvSpPr>
          <p:nvPr>
            <p:ph type="dt" sz="half" idx="10"/>
          </p:nvPr>
        </p:nvSpPr>
        <p:spPr>
          <a:xfrm>
            <a:off x="76200" y="6068699"/>
            <a:ext cx="2057400" cy="685800"/>
          </a:xfrm>
        </p:spPr>
        <p:txBody>
          <a:bodyPr>
            <a:noAutofit/>
          </a:bodyPr>
          <a:lstStyle>
            <a:lvl1pPr algn="ctr">
              <a:defRPr sz="2000">
                <a:solidFill>
                  <a:srgbClr val="FFFFFF"/>
                </a:solidFill>
              </a:defRPr>
            </a:lvl1pPr>
          </a:lstStyle>
          <a:p>
            <a:fld id="{15F0B049-10D6-4707-94FA-7467DBBF66E9}" type="datetimeFigureOut">
              <a:rPr lang="en-US" smtClean="0"/>
              <a:pPr/>
              <a:t>9/9/2017</a:t>
            </a:fld>
            <a:endParaRPr lang="en-US"/>
          </a:p>
        </p:txBody>
      </p:sp>
      <p:sp>
        <p:nvSpPr>
          <p:cNvPr id="17" name="Footer Placeholder 16"/>
          <p:cNvSpPr>
            <a:spLocks noGrp="1"/>
          </p:cNvSpPr>
          <p:nvPr>
            <p:ph type="ftr" sz="quarter" idx="11"/>
          </p:nvPr>
        </p:nvSpPr>
        <p:spPr>
          <a:xfrm>
            <a:off x="2085393" y="236538"/>
            <a:ext cx="5867400" cy="365125"/>
          </a:xfrm>
        </p:spPr>
        <p:txBody>
          <a:bodyPr/>
          <a:lstStyle>
            <a:lvl1pPr algn="r">
              <a:defRPr>
                <a:solidFill>
                  <a:schemeClr val="tx2"/>
                </a:solidFill>
              </a:defRPr>
            </a:lvl1pPr>
          </a:lstStyle>
          <a:p>
            <a:endParaRPr lang="en-US"/>
          </a:p>
        </p:txBody>
      </p:sp>
      <p:sp>
        <p:nvSpPr>
          <p:cNvPr id="29" name="Slide Number Placeholder 28"/>
          <p:cNvSpPr>
            <a:spLocks noGrp="1"/>
          </p:cNvSpPr>
          <p:nvPr>
            <p:ph type="sldNum" sz="quarter" idx="12"/>
          </p:nvPr>
        </p:nvSpPr>
        <p:spPr>
          <a:xfrm>
            <a:off x="8001000" y="228600"/>
            <a:ext cx="838200" cy="381000"/>
          </a:xfrm>
        </p:spPr>
        <p:txBody>
          <a:bodyPr/>
          <a:lstStyle>
            <a:lvl1pPr>
              <a:defRPr>
                <a:solidFill>
                  <a:schemeClr val="tx2"/>
                </a:solidFill>
              </a:defRPr>
            </a:lvl1pPr>
          </a:lstStyle>
          <a:p>
            <a:fld id="{94A7073E-4751-480F-B1DE-3FC6683EDD6B}"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53400" cy="990600"/>
          </a:xfrm>
        </p:spPr>
        <p:txBody>
          <a:bodyPr/>
          <a:lstStyle/>
          <a:p>
            <a:r>
              <a:rPr kumimoji="0" lang="en-US"/>
              <a:t>Click to edit Master title style</a:t>
            </a:r>
          </a:p>
        </p:txBody>
      </p:sp>
      <p:sp>
        <p:nvSpPr>
          <p:cNvPr id="4" name="Date Placeholder 3"/>
          <p:cNvSpPr>
            <a:spLocks noGrp="1"/>
          </p:cNvSpPr>
          <p:nvPr>
            <p:ph type="dt" sz="half" idx="10"/>
          </p:nvPr>
        </p:nvSpPr>
        <p:spPr/>
        <p:txBody>
          <a:bodyPr/>
          <a:lstStyle/>
          <a:p>
            <a:fld id="{15F0B049-10D6-4707-94FA-7467DBBF66E9}" type="datetimeFigureOut">
              <a:rPr lang="en-US" smtClean="0"/>
              <a:pPr/>
              <a:t>9/9/2017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94A7073E-4751-480F-B1DE-3FC6683EDD6B}" type="slidenum">
              <a:rPr lang="en-US" smtClean="0"/>
              <a:pPr/>
              <a:t>‹#›</a:t>
            </a:fld>
            <a:endParaRPr lang="en-US"/>
          </a:p>
        </p:txBody>
      </p:sp>
      <p:sp>
        <p:nvSpPr>
          <p:cNvPr id="8" name="Content Placeholder 7"/>
          <p:cNvSpPr>
            <a:spLocks noGrp="1"/>
          </p:cNvSpPr>
          <p:nvPr>
            <p:ph sz="quarter" idx="1"/>
          </p:nvPr>
        </p:nvSpPr>
        <p:spPr>
          <a:xfrm>
            <a:off x="612648" y="1600200"/>
            <a:ext cx="8153400" cy="44958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71600" y="2743200"/>
            <a:ext cx="7123113" cy="1673225"/>
          </a:xfrm>
        </p:spPr>
        <p:txBody>
          <a:bodyPr anchor="t"/>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7" name="Rectangle 6"/>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kumimoji="0" lang="en-US"/>
              <a:t>Click to edit Master title style</a:t>
            </a:r>
          </a:p>
        </p:txBody>
      </p:sp>
      <p:sp>
        <p:nvSpPr>
          <p:cNvPr id="12" name="Date Placeholder 11"/>
          <p:cNvSpPr>
            <a:spLocks noGrp="1"/>
          </p:cNvSpPr>
          <p:nvPr>
            <p:ph type="dt" sz="half" idx="10"/>
          </p:nvPr>
        </p:nvSpPr>
        <p:spPr/>
        <p:txBody>
          <a:bodyPr/>
          <a:lstStyle/>
          <a:p>
            <a:fld id="{15F0B049-10D6-4707-94FA-7467DBBF66E9}" type="datetimeFigureOut">
              <a:rPr lang="en-US" smtClean="0"/>
              <a:pPr/>
              <a:t>9/9/2017</a:t>
            </a:fld>
            <a:endParaRPr lang="en-US"/>
          </a:p>
        </p:txBody>
      </p:sp>
      <p:sp>
        <p:nvSpPr>
          <p:cNvPr id="13" name="Slide Number Placeholder 12"/>
          <p:cNvSpPr>
            <a:spLocks noGrp="1"/>
          </p:cNvSpPr>
          <p:nvPr>
            <p:ph type="sldNum" sz="quarter" idx="11"/>
          </p:nvPr>
        </p:nvSpPr>
        <p:spPr>
          <a:xfrm>
            <a:off x="0" y="1752600"/>
            <a:ext cx="1295400" cy="701676"/>
          </a:xfrm>
        </p:spPr>
        <p:txBody>
          <a:bodyPr>
            <a:noAutofit/>
          </a:bodyPr>
          <a:lstStyle>
            <a:lvl1pPr>
              <a:defRPr sz="2400">
                <a:solidFill>
                  <a:srgbClr val="FFFFFF"/>
                </a:solidFill>
              </a:defRPr>
            </a:lvl1pPr>
          </a:lstStyle>
          <a:p>
            <a:fld id="{94A7073E-4751-480F-B1DE-3FC6683EDD6B}" type="slidenum">
              <a:rPr lang="en-US" smtClean="0"/>
              <a:pPr/>
              <a:t>‹#›</a:t>
            </a:fld>
            <a:endParaRPr lang="en-US"/>
          </a:p>
        </p:txBody>
      </p:sp>
      <p:sp>
        <p:nvSpPr>
          <p:cNvPr id="14" name="Footer Placeholder 13"/>
          <p:cNvSpPr>
            <a:spLocks noGrp="1"/>
          </p:cNvSpPr>
          <p:nvPr>
            <p:ph type="ftr" sz="quarter" idx="12"/>
          </p:nvPr>
        </p:nvSpPr>
        <p:spPr/>
        <p:txBody>
          <a:bodyPr/>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9" name="Content Placeholder 8"/>
          <p:cNvSpPr>
            <a:spLocks noGrp="1"/>
          </p:cNvSpPr>
          <p:nvPr>
            <p:ph sz="quarter" idx="1"/>
          </p:nvPr>
        </p:nvSpPr>
        <p:spPr>
          <a:xfrm>
            <a:off x="609600" y="1589567"/>
            <a:ext cx="3886200" cy="45720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1" name="Content Placeholder 10"/>
          <p:cNvSpPr>
            <a:spLocks noGrp="1"/>
          </p:cNvSpPr>
          <p:nvPr>
            <p:ph sz="quarter" idx="2"/>
          </p:nvPr>
        </p:nvSpPr>
        <p:spPr>
          <a:xfrm>
            <a:off x="4844901" y="1589567"/>
            <a:ext cx="3886200" cy="45720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8" name="Date Placeholder 7"/>
          <p:cNvSpPr>
            <a:spLocks noGrp="1"/>
          </p:cNvSpPr>
          <p:nvPr>
            <p:ph type="dt" sz="half" idx="15"/>
          </p:nvPr>
        </p:nvSpPr>
        <p:spPr/>
        <p:txBody>
          <a:bodyPr rtlCol="0"/>
          <a:lstStyle/>
          <a:p>
            <a:fld id="{15F0B049-10D6-4707-94FA-7467DBBF66E9}" type="datetimeFigureOut">
              <a:rPr lang="en-US" smtClean="0"/>
              <a:pPr/>
              <a:t>9/9/2017</a:t>
            </a:fld>
            <a:endParaRPr lang="en-US"/>
          </a:p>
        </p:txBody>
      </p:sp>
      <p:sp>
        <p:nvSpPr>
          <p:cNvPr id="10" name="Slide Number Placeholder 9"/>
          <p:cNvSpPr>
            <a:spLocks noGrp="1"/>
          </p:cNvSpPr>
          <p:nvPr>
            <p:ph type="sldNum" sz="quarter" idx="16"/>
          </p:nvPr>
        </p:nvSpPr>
        <p:spPr/>
        <p:txBody>
          <a:bodyPr rtlCol="0"/>
          <a:lstStyle/>
          <a:p>
            <a:fld id="{94A7073E-4751-480F-B1DE-3FC6683EDD6B}" type="slidenum">
              <a:rPr lang="en-US" smtClean="0"/>
              <a:pPr/>
              <a:t>‹#›</a:t>
            </a:fld>
            <a:endParaRPr lang="en-US"/>
          </a:p>
        </p:txBody>
      </p:sp>
      <p:sp>
        <p:nvSpPr>
          <p:cNvPr id="12" name="Footer Placeholder 11"/>
          <p:cNvSpPr>
            <a:spLocks noGrp="1"/>
          </p:cNvSpPr>
          <p:nvPr>
            <p:ph type="ftr" sz="quarter" idx="17"/>
          </p:nvPr>
        </p:nvSpPr>
        <p:spPr/>
        <p:txBody>
          <a:bodyPr rtlCol="0"/>
          <a:lstStyle/>
          <a:p>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3400" y="273050"/>
            <a:ext cx="8153400" cy="869950"/>
          </a:xfrm>
        </p:spPr>
        <p:txBody>
          <a:bodyPr anchor="ctr"/>
          <a:lstStyle>
            <a:lvl1pPr>
              <a:defRPr/>
            </a:lvl1pPr>
          </a:lstStyle>
          <a:p>
            <a:r>
              <a:rPr kumimoji="0" lang="en-US"/>
              <a:t>Click to edit Master title style</a:t>
            </a:r>
          </a:p>
        </p:txBody>
      </p:sp>
      <p:sp>
        <p:nvSpPr>
          <p:cNvPr id="11" name="Content Placeholder 10"/>
          <p:cNvSpPr>
            <a:spLocks noGrp="1"/>
          </p:cNvSpPr>
          <p:nvPr>
            <p:ph sz="quarter" idx="2"/>
          </p:nvPr>
        </p:nvSpPr>
        <p:spPr>
          <a:xfrm>
            <a:off x="609600" y="2438400"/>
            <a:ext cx="3886200" cy="35814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3" name="Content Placeholder 12"/>
          <p:cNvSpPr>
            <a:spLocks noGrp="1"/>
          </p:cNvSpPr>
          <p:nvPr>
            <p:ph sz="quarter" idx="4"/>
          </p:nvPr>
        </p:nvSpPr>
        <p:spPr>
          <a:xfrm>
            <a:off x="4800600" y="2438400"/>
            <a:ext cx="3886200" cy="35814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0" name="Date Placeholder 9"/>
          <p:cNvSpPr>
            <a:spLocks noGrp="1"/>
          </p:cNvSpPr>
          <p:nvPr>
            <p:ph type="dt" sz="half" idx="15"/>
          </p:nvPr>
        </p:nvSpPr>
        <p:spPr/>
        <p:txBody>
          <a:bodyPr rtlCol="0"/>
          <a:lstStyle/>
          <a:p>
            <a:fld id="{15F0B049-10D6-4707-94FA-7467DBBF66E9}" type="datetimeFigureOut">
              <a:rPr lang="en-US" smtClean="0"/>
              <a:pPr/>
              <a:t>9/9/2017</a:t>
            </a:fld>
            <a:endParaRPr lang="en-US"/>
          </a:p>
        </p:txBody>
      </p:sp>
      <p:sp>
        <p:nvSpPr>
          <p:cNvPr id="12" name="Slide Number Placeholder 11"/>
          <p:cNvSpPr>
            <a:spLocks noGrp="1"/>
          </p:cNvSpPr>
          <p:nvPr>
            <p:ph type="sldNum" sz="quarter" idx="16"/>
          </p:nvPr>
        </p:nvSpPr>
        <p:spPr/>
        <p:txBody>
          <a:bodyPr rtlCol="0"/>
          <a:lstStyle/>
          <a:p>
            <a:fld id="{94A7073E-4751-480F-B1DE-3FC6683EDD6B}" type="slidenum">
              <a:rPr lang="en-US" smtClean="0"/>
              <a:pPr/>
              <a:t>‹#›</a:t>
            </a:fld>
            <a:endParaRPr lang="en-US"/>
          </a:p>
        </p:txBody>
      </p:sp>
      <p:sp>
        <p:nvSpPr>
          <p:cNvPr id="14" name="Footer Placeholder 13"/>
          <p:cNvSpPr>
            <a:spLocks noGrp="1"/>
          </p:cNvSpPr>
          <p:nvPr>
            <p:ph type="ftr" sz="quarter" idx="17"/>
          </p:nvPr>
        </p:nvSpPr>
        <p:spPr/>
        <p:txBody>
          <a:bodyPr rtlCol="0"/>
          <a:lstStyle/>
          <a:p>
            <a:endParaRPr lang="en-US"/>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eaLnBrk="1" latinLnBrk="0" hangingPunct="1"/>
            <a:r>
              <a:rPr kumimoji="0" lang="en-US"/>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eaLnBrk="1" latinLnBrk="0" hangingPunct="1"/>
            <a:r>
              <a:rPr kumimoji="0" lang="en-US"/>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Date Placeholder 2"/>
          <p:cNvSpPr>
            <a:spLocks noGrp="1"/>
          </p:cNvSpPr>
          <p:nvPr>
            <p:ph type="dt" sz="half" idx="10"/>
          </p:nvPr>
        </p:nvSpPr>
        <p:spPr/>
        <p:txBody>
          <a:bodyPr/>
          <a:lstStyle/>
          <a:p>
            <a:fld id="{15F0B049-10D6-4707-94FA-7467DBBF66E9}" type="datetimeFigureOut">
              <a:rPr lang="en-US" smtClean="0"/>
              <a:pPr/>
              <a:t>9/9/2017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lvl1pPr>
              <a:defRPr>
                <a:solidFill>
                  <a:srgbClr val="FFFFFF"/>
                </a:solidFill>
              </a:defRPr>
            </a:lvl1pPr>
          </a:lstStyle>
          <a:p>
            <a:fld id="{94A7073E-4751-480F-B1DE-3FC6683EDD6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5F0B049-10D6-4707-94FA-7467DBBF66E9}" type="datetimeFigureOut">
              <a:rPr lang="en-US" smtClean="0"/>
              <a:pPr/>
              <a:t>9/9/2017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0" y="6248400"/>
            <a:ext cx="533400" cy="381000"/>
          </a:xfrm>
        </p:spPr>
        <p:txBody>
          <a:bodyPr/>
          <a:lstStyle>
            <a:lvl1pPr>
              <a:defRPr>
                <a:solidFill>
                  <a:schemeClr val="tx2"/>
                </a:solidFill>
              </a:defRPr>
            </a:lvl1pPr>
          </a:lstStyle>
          <a:p>
            <a:fld id="{94A7073E-4751-480F-B1DE-3FC6683EDD6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8077200" cy="869950"/>
          </a:xfrm>
        </p:spPr>
        <p:txBody>
          <a:bodyPr anchor="ctr"/>
          <a:lstStyle>
            <a:lvl1pPr algn="l">
              <a:buNone/>
              <a:defRPr sz="4400" b="0"/>
            </a:lvl1pPr>
          </a:lstStyle>
          <a:p>
            <a:r>
              <a:rPr kumimoji="0" lang="en-US"/>
              <a:t>Click to edit Master title style</a:t>
            </a:r>
          </a:p>
        </p:txBody>
      </p:sp>
      <p:sp>
        <p:nvSpPr>
          <p:cNvPr id="5" name="Date Placeholder 4"/>
          <p:cNvSpPr>
            <a:spLocks noGrp="1"/>
          </p:cNvSpPr>
          <p:nvPr>
            <p:ph type="dt" sz="half" idx="10"/>
          </p:nvPr>
        </p:nvSpPr>
        <p:spPr/>
        <p:txBody>
          <a:bodyPr/>
          <a:lstStyle/>
          <a:p>
            <a:fld id="{15F0B049-10D6-4707-94FA-7467DBBF66E9}" type="datetimeFigureOut">
              <a:rPr lang="en-US" smtClean="0"/>
              <a:pPr/>
              <a:t>9/9/2017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94A7073E-4751-480F-B1DE-3FC6683EDD6B}" type="slidenum">
              <a:rPr lang="en-US" smtClean="0"/>
              <a:pPr/>
              <a:t>‹#›</a:t>
            </a:fld>
            <a:endParaRPr lang="en-US"/>
          </a:p>
        </p:txBody>
      </p:sp>
      <p:sp>
        <p:nvSpPr>
          <p:cNvPr id="3" name="Text Placeholder 2"/>
          <p:cNvSpPr>
            <a:spLocks noGrp="1"/>
          </p:cNvSpPr>
          <p:nvPr>
            <p:ph type="body" idx="2"/>
          </p:nvPr>
        </p:nvSpPr>
        <p:spPr>
          <a:xfrm>
            <a:off x="609600" y="1752600"/>
            <a:ext cx="16002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9" name="Content Placeholder 8"/>
          <p:cNvSpPr>
            <a:spLocks noGrp="1"/>
          </p:cNvSpPr>
          <p:nvPr>
            <p:ph sz="quarter" idx="1"/>
          </p:nvPr>
        </p:nvSpPr>
        <p:spPr>
          <a:xfrm>
            <a:off x="2362200" y="1752600"/>
            <a:ext cx="6400800" cy="44196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3">
        <a:schemeClr val="bg2"/>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a:t>Click to edit Master text styles</a:t>
            </a:r>
          </a:p>
        </p:txBody>
      </p:sp>
      <p:sp>
        <p:nvSpPr>
          <p:cNvPr id="8" name="Rectangle 7"/>
          <p:cNvSpPr/>
          <p:nvPr/>
        </p:nvSpPr>
        <p:spPr bwMode="white">
          <a:xfrm>
            <a:off x="-9144" y="4572000"/>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9144" y="4663440"/>
            <a:ext cx="146304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1545336" y="4654296"/>
            <a:ext cx="75986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1600200" y="4648200"/>
            <a:ext cx="7315200" cy="685800"/>
          </a:xfrm>
        </p:spPr>
        <p:txBody>
          <a:bodyPr anchor="ctr"/>
          <a:lstStyle>
            <a:lvl1pPr algn="l">
              <a:buNone/>
              <a:defRPr sz="2800" b="0">
                <a:solidFill>
                  <a:srgbClr val="FFFFFF"/>
                </a:solidFill>
              </a:defRPr>
            </a:lvl1pPr>
          </a:lstStyle>
          <a:p>
            <a:r>
              <a:rPr kumimoji="0" lang="en-US"/>
              <a:t>Click to edit Master title style</a:t>
            </a:r>
          </a:p>
        </p:txBody>
      </p:sp>
      <p:sp>
        <p:nvSpPr>
          <p:cNvPr id="11" name="Rectangle 10"/>
          <p:cNvSpPr/>
          <p:nvPr/>
        </p:nvSpPr>
        <p:spPr bwMode="white">
          <a:xfrm>
            <a:off x="1447800" y="0"/>
            <a:ext cx="100584"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Date Placeholder 11"/>
          <p:cNvSpPr>
            <a:spLocks noGrp="1"/>
          </p:cNvSpPr>
          <p:nvPr>
            <p:ph type="dt" sz="half" idx="10"/>
          </p:nvPr>
        </p:nvSpPr>
        <p:spPr>
          <a:xfrm>
            <a:off x="6248400" y="6248400"/>
            <a:ext cx="2667000" cy="365125"/>
          </a:xfrm>
        </p:spPr>
        <p:txBody>
          <a:bodyPr rtlCol="0"/>
          <a:lstStyle/>
          <a:p>
            <a:fld id="{15F0B049-10D6-4707-94FA-7467DBBF66E9}" type="datetimeFigureOut">
              <a:rPr lang="en-US" smtClean="0"/>
              <a:pPr/>
              <a:t>9/9/2017</a:t>
            </a:fld>
            <a:endParaRPr lang="en-US"/>
          </a:p>
        </p:txBody>
      </p:sp>
      <p:sp>
        <p:nvSpPr>
          <p:cNvPr id="13" name="Slide Number Placeholder 12"/>
          <p:cNvSpPr>
            <a:spLocks noGrp="1"/>
          </p:cNvSpPr>
          <p:nvPr>
            <p:ph type="sldNum" sz="quarter" idx="11"/>
          </p:nvPr>
        </p:nvSpPr>
        <p:spPr>
          <a:xfrm>
            <a:off x="0" y="4667249"/>
            <a:ext cx="1447800" cy="663578"/>
          </a:xfrm>
        </p:spPr>
        <p:txBody>
          <a:bodyPr rtlCol="0"/>
          <a:lstStyle>
            <a:lvl1pPr>
              <a:defRPr sz="2800"/>
            </a:lvl1pPr>
          </a:lstStyle>
          <a:p>
            <a:fld id="{94A7073E-4751-480F-B1DE-3FC6683EDD6B}" type="slidenum">
              <a:rPr lang="en-US" smtClean="0"/>
              <a:pPr/>
              <a:t>‹#›</a:t>
            </a:fld>
            <a:endParaRPr lang="en-US"/>
          </a:p>
        </p:txBody>
      </p:sp>
      <p:sp>
        <p:nvSpPr>
          <p:cNvPr id="14" name="Footer Placeholder 13"/>
          <p:cNvSpPr>
            <a:spLocks noGrp="1"/>
          </p:cNvSpPr>
          <p:nvPr>
            <p:ph type="ftr" sz="quarter" idx="12"/>
          </p:nvPr>
        </p:nvSpPr>
        <p:spPr>
          <a:xfrm>
            <a:off x="1600200" y="6248206"/>
            <a:ext cx="4572000" cy="365125"/>
          </a:xfrm>
        </p:spPr>
        <p:txBody>
          <a:bodyPr rtlCol="0"/>
          <a:lstStyle/>
          <a:p>
            <a:endParaRPr lang="en-US"/>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lstStyle>
            <a:lvl1pPr marL="0" indent="0">
              <a:buNone/>
              <a:defRPr sz="3200"/>
            </a:lvl1pPr>
          </a:lstStyle>
          <a:p>
            <a:r>
              <a:rPr kumimoji="0" lang="en-US"/>
              <a:t>Click icon to add picture</a:t>
            </a:r>
            <a:endParaRPr kumimoji="0"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15F0B049-10D6-4707-94FA-7467DBBF66E9}" type="datetimeFigureOut">
              <a:rPr lang="en-US" smtClean="0"/>
              <a:pPr/>
              <a:t>9/9/2017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4A7073E-4751-480F-B1DE-3FC6683EDD6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1"/>
      </p:bgRef>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609600"/>
            <a:ext cx="2057400" cy="5516563"/>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609600"/>
            <a:ext cx="5562600" cy="5516564"/>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a:xfrm>
            <a:off x="6553200" y="6248402"/>
            <a:ext cx="2209800" cy="365125"/>
          </a:xfrm>
        </p:spPr>
        <p:txBody>
          <a:bodyPr/>
          <a:lstStyle/>
          <a:p>
            <a:fld id="{15F0B049-10D6-4707-94FA-7467DBBF66E9}" type="datetimeFigureOut">
              <a:rPr lang="en-US" smtClean="0"/>
              <a:pPr/>
              <a:t>9/9/2017</a:t>
            </a:fld>
            <a:endParaRPr lang="en-US"/>
          </a:p>
        </p:txBody>
      </p:sp>
      <p:sp>
        <p:nvSpPr>
          <p:cNvPr id="5" name="Footer Placeholder 4"/>
          <p:cNvSpPr>
            <a:spLocks noGrp="1"/>
          </p:cNvSpPr>
          <p:nvPr>
            <p:ph type="ftr" sz="quarter" idx="11"/>
          </p:nvPr>
        </p:nvSpPr>
        <p:spPr>
          <a:xfrm>
            <a:off x="457201" y="6248207"/>
            <a:ext cx="5573483" cy="365125"/>
          </a:xfrm>
        </p:spPr>
        <p:txBody>
          <a:bodyPr/>
          <a:lstStyle/>
          <a:p>
            <a:endParaRPr lang="en-US"/>
          </a:p>
        </p:txBody>
      </p:sp>
      <p:sp>
        <p:nvSpPr>
          <p:cNvPr id="7" name="Rectangle 6"/>
          <p:cNvSpPr/>
          <p:nvPr/>
        </p:nvSpPr>
        <p:spPr bwMode="white">
          <a:xfrm>
            <a:off x="6096318" y="0"/>
            <a:ext cx="32004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8" name="Rectangle 7"/>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Rectangle 8"/>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6" name="Slide Number Placeholder 5"/>
          <p:cNvSpPr>
            <a:spLocks noGrp="1"/>
          </p:cNvSpPr>
          <p:nvPr>
            <p:ph type="sldNum" sz="quarter" idx="12"/>
          </p:nvPr>
        </p:nvSpPr>
        <p:spPr>
          <a:xfrm rot="5400000">
            <a:off x="5989638" y="144462"/>
            <a:ext cx="533400" cy="244476"/>
          </a:xfrm>
        </p:spPr>
        <p:txBody>
          <a:bodyPr/>
          <a:lstStyle/>
          <a:p>
            <a:fld id="{94A7073E-4751-480F-B1DE-3FC6683EDD6B}"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609600" y="228600"/>
            <a:ext cx="8153400" cy="990600"/>
          </a:xfrm>
          <a:prstGeom prst="rect">
            <a:avLst/>
          </a:prstGeom>
        </p:spPr>
        <p:txBody>
          <a:bodyPr vert="horz" anchor="ctr">
            <a:normAutofit/>
          </a:bodyPr>
          <a:lstStyle/>
          <a:p>
            <a:r>
              <a:rPr kumimoji="0" lang="en-US"/>
              <a:t>Click to edit Master title style</a:t>
            </a:r>
          </a:p>
        </p:txBody>
      </p:sp>
      <p:sp>
        <p:nvSpPr>
          <p:cNvPr id="13" name="Text Placeholder 12"/>
          <p:cNvSpPr>
            <a:spLocks noGrp="1"/>
          </p:cNvSpPr>
          <p:nvPr>
            <p:ph type="body" idx="1"/>
          </p:nvPr>
        </p:nvSpPr>
        <p:spPr>
          <a:xfrm>
            <a:off x="612648" y="1600200"/>
            <a:ext cx="8153400" cy="4526280"/>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4" name="Date Placeholder 13"/>
          <p:cNvSpPr>
            <a:spLocks noGrp="1"/>
          </p:cNvSpPr>
          <p:nvPr>
            <p:ph type="dt" sz="half" idx="2"/>
          </p:nvPr>
        </p:nvSpPr>
        <p:spPr>
          <a:xfrm>
            <a:off x="6096000" y="6248400"/>
            <a:ext cx="2667000" cy="365125"/>
          </a:xfrm>
          <a:prstGeom prst="rect">
            <a:avLst/>
          </a:prstGeom>
        </p:spPr>
        <p:txBody>
          <a:bodyPr vert="horz" anchor="ctr" anchorCtr="0"/>
          <a:lstStyle>
            <a:lvl1pPr algn="l" eaLnBrk="1" latinLnBrk="0" hangingPunct="1">
              <a:defRPr kumimoji="0" sz="1400">
                <a:solidFill>
                  <a:schemeClr val="tx2"/>
                </a:solidFill>
              </a:defRPr>
            </a:lvl1pPr>
          </a:lstStyle>
          <a:p>
            <a:fld id="{15F0B049-10D6-4707-94FA-7467DBBF66E9}" type="datetimeFigureOut">
              <a:rPr lang="en-US" smtClean="0"/>
              <a:pPr/>
              <a:t>9/9/2017</a:t>
            </a:fld>
            <a:endParaRPr lang="en-US"/>
          </a:p>
        </p:txBody>
      </p:sp>
      <p:sp>
        <p:nvSpPr>
          <p:cNvPr id="3" name="Footer Placeholder 2"/>
          <p:cNvSpPr>
            <a:spLocks noGrp="1"/>
          </p:cNvSpPr>
          <p:nvPr>
            <p:ph type="ftr" sz="quarter" idx="3"/>
          </p:nvPr>
        </p:nvSpPr>
        <p:spPr>
          <a:xfrm>
            <a:off x="609600" y="6248206"/>
            <a:ext cx="5421083" cy="365125"/>
          </a:xfrm>
          <a:prstGeom prst="rect">
            <a:avLst/>
          </a:prstGeom>
        </p:spPr>
        <p:txBody>
          <a:bodyPr vert="horz" anchor="ctr"/>
          <a:lstStyle>
            <a:lvl1pPr algn="r" eaLnBrk="1" latinLnBrk="0" hangingPunct="1">
              <a:defRPr kumimoji="0" sz="1400">
                <a:solidFill>
                  <a:schemeClr val="tx2"/>
                </a:solidFill>
              </a:defRPr>
            </a:lvl1pPr>
          </a:lstStyle>
          <a:p>
            <a:endParaRPr lang="en-US"/>
          </a:p>
        </p:txBody>
      </p:sp>
      <p:sp>
        <p:nvSpPr>
          <p:cNvPr id="7" name="Rectangle 6"/>
          <p:cNvSpPr/>
          <p:nvPr/>
        </p:nvSpPr>
        <p:spPr bwMode="white">
          <a:xfrm>
            <a:off x="0" y="1234440"/>
            <a:ext cx="9144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0" y="1280160"/>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590550" y="1280160"/>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0" y="1272222"/>
            <a:ext cx="533400" cy="244476"/>
          </a:xfrm>
          <a:prstGeom prst="rect">
            <a:avLst/>
          </a:prstGeom>
        </p:spPr>
        <p:txBody>
          <a:bodyPr vert="horz" anchor="ctr" anchorCtr="0">
            <a:normAutofit/>
          </a:bodyPr>
          <a:lstStyle>
            <a:lvl1pPr algn="ctr" eaLnBrk="1" latinLnBrk="0" hangingPunct="1">
              <a:defRPr kumimoji="0" sz="1400" b="1">
                <a:solidFill>
                  <a:srgbClr val="FFFFFF"/>
                </a:solidFill>
              </a:defRPr>
            </a:lvl1pPr>
          </a:lstStyle>
          <a:p>
            <a:fld id="{94A7073E-4751-480F-B1DE-3FC6683EDD6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rtl="0" eaLnBrk="1" latinLnBrk="0" hangingPunct="1">
        <a:spcBef>
          <a:spcPct val="0"/>
        </a:spcBef>
        <a:buNone/>
        <a:defRPr kumimoji="0" sz="44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www.youtube.com/watch?v=ah05FEWcJWM" TargetMode="External"/><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http://www.google.com/url?sa=i&amp;rct=j&amp;q=person+holding+iphone+5+&amp;source=images&amp;cd=&amp;cad=rja&amp;docid=OINbRjIBRagVbM&amp;tbnid=AkVnWcW9sB4RvM:&amp;ved=0CAUQjRw&amp;url=http://abcnews.go.com/topics/business/companies/verizon-communications.htm&amp;ei=KhguUcP7FoS10QG69IHYCw&amp;psig=AFQjCNFpx0i_BwysojjbYq1T6cdmmLwOlw&amp;ust=1362061678544980" TargetMode="External"/><Relationship Id="rId7" Type="http://schemas.openxmlformats.org/officeDocument/2006/relationships/image" Target="../media/image7.jp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6.jpg"/><Relationship Id="rId5" Type="http://schemas.openxmlformats.org/officeDocument/2006/relationships/image" Target="../media/image5.jpg"/><Relationship Id="rId4" Type="http://schemas.openxmlformats.org/officeDocument/2006/relationships/image" Target="../media/image4.jpeg"/></Relationships>
</file>

<file path=ppt/slides/_rels/slide19.xml.rels><?xml version="1.0" encoding="UTF-8" standalone="yes"?>
<Relationships xmlns="http://schemas.openxmlformats.org/package/2006/relationships"><Relationship Id="rId3" Type="http://schemas.openxmlformats.org/officeDocument/2006/relationships/hyperlink" Target="http://www.youtube.com/watch?v=vDGrfhJH1P4" TargetMode="External"/><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9.jpeg"/><Relationship Id="rId5" Type="http://schemas.openxmlformats.org/officeDocument/2006/relationships/hyperlink" Target="http://www.google.com/url?sa=i&amp;rct=j&amp;q=facebook+twitter+wordpress&amp;source=images&amp;cd=&amp;cad=rja&amp;docid=0ZOD5GBc2N7r9M&amp;tbnid=42Eesgr1TfK71M:&amp;ved=0CAUQjRw&amp;url=http://benrobb.com/2012/03/10/wordpress-integration-with-facebook-twitter/&amp;ei=BRouUaCqLcjt0gHw84GwBA&amp;psig=AFQjCNEF7xceLhXuz3TLxypTrwGkoX3ZiA&amp;ust=1362062194276897" TargetMode="External"/><Relationship Id="rId4" Type="http://schemas.openxmlformats.org/officeDocument/2006/relationships/image" Target="../media/image8.jpe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hyperlink" Target="http://www.google.com/url?sa=i&amp;rct=j&amp;q=mass+media&amp;source=images&amp;cd=&amp;cad=rja&amp;docid=cZIcPi90jEXPnM&amp;tbnid=J_XzAF_IIj2oAM:&amp;ved=0CAUQjRw&amp;url=http://room4truth.com/2011/07/10/the-end-of-mass-media/&amp;ei=8SgtUeOCGOfW0gHtmIGwAw&amp;bvm=bv.42965579,d.dmQ&amp;psig=AFQjCNFNo2KO9ZVOjyR4mCXP3qPWD-HdHg&amp;ust=1362000493209461" TargetMode="External"/><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22.xml.rels><?xml version="1.0" encoding="UTF-8" standalone="yes"?>
<Relationships xmlns="http://schemas.openxmlformats.org/package/2006/relationships"><Relationship Id="rId3" Type="http://schemas.openxmlformats.org/officeDocument/2006/relationships/hyperlink" Target="http://www.google.com/url?sa=i&amp;rct=j&amp;q=reporter&amp;source=images&amp;cd=&amp;cad=rja&amp;docid=FMdoUXvozCzKUM&amp;tbnid=Hhe7gWALkzdXqM:&amp;ved=0CAUQjRw&amp;url=http://prssautsa.com/tag/reporter-resource/&amp;ei=gQ8uUZLCINGt0AH13oGACw&amp;bvm=bv.42965579,d.dmQ&amp;psig=AFQjCNGD-31CBRzo6G9nwtvJMHhLQXLcTg&amp;ust=1362059501855359" TargetMode="External"/><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2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26.xml.rels><?xml version="1.0" encoding="UTF-8" standalone="yes"?>
<Relationships xmlns="http://schemas.openxmlformats.org/package/2006/relationships"><Relationship Id="rId3" Type="http://schemas.openxmlformats.org/officeDocument/2006/relationships/hyperlink" Target="http://www.cnn.com/videos/tv/2015/02/05/ac-intv-burton-vaccine-heated-debate.cnn" TargetMode="External"/><Relationship Id="rId7" Type="http://schemas.openxmlformats.org/officeDocument/2006/relationships/hyperlink" Target="http://www.youtube.com/watch?v=o8DFEkT9IPk" TargetMode="External"/><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hyperlink" Target="http://www.youtube.com/watch?v=KxMcHunIo14" TargetMode="External"/><Relationship Id="rId5" Type="http://schemas.openxmlformats.org/officeDocument/2006/relationships/hyperlink" Target="http://news.yahoo.com/rupert-murdoch-paris-tweet-moslems-outrage-aziz-jk-stewart-170241462.html" TargetMode="External"/><Relationship Id="rId4" Type="http://schemas.openxmlformats.org/officeDocument/2006/relationships/hyperlink" Target="http://www.wxyz.com/news/internet-goes-crazy-after-the-new-york-times-invents-kyrzbekistan" TargetMode="External"/></Relationships>
</file>

<file path=ppt/slides/_rels/slide2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normAutofit fontScale="55000" lnSpcReduction="20000"/>
          </a:bodyPr>
          <a:lstStyle/>
          <a:p>
            <a:r>
              <a:rPr lang="en-US" dirty="0">
                <a:solidFill>
                  <a:schemeClr val="bg1"/>
                </a:solidFill>
              </a:rPr>
              <a:t>Gina Luttrell, Ph.D. </a:t>
            </a:r>
            <a:r>
              <a:rPr lang="en-US" sz="2200" dirty="0">
                <a:solidFill>
                  <a:schemeClr val="bg1"/>
                </a:solidFill>
              </a:rPr>
              <a:t>Assistant Professor of Public Relations &amp; Social Media, </a:t>
            </a:r>
            <a:r>
              <a:rPr lang="en-US" sz="2200">
                <a:solidFill>
                  <a:schemeClr val="bg1"/>
                </a:solidFill>
              </a:rPr>
              <a:t>Syracuse University</a:t>
            </a:r>
            <a:endParaRPr lang="en-US" sz="2200" dirty="0">
              <a:solidFill>
                <a:schemeClr val="bg1"/>
              </a:solidFill>
            </a:endParaRPr>
          </a:p>
          <a:p>
            <a:pPr algn="ctr"/>
            <a:r>
              <a:rPr lang="en-US" sz="2200" dirty="0">
                <a:solidFill>
                  <a:schemeClr val="bg1"/>
                </a:solidFill>
              </a:rPr>
              <a:t>Twitter: @ginaluttrell</a:t>
            </a:r>
          </a:p>
        </p:txBody>
      </p:sp>
      <p:sp>
        <p:nvSpPr>
          <p:cNvPr id="4" name="Subtitle 2"/>
          <p:cNvSpPr txBox="1">
            <a:spLocks/>
          </p:cNvSpPr>
          <p:nvPr/>
        </p:nvSpPr>
        <p:spPr>
          <a:xfrm>
            <a:off x="2286000" y="2209800"/>
            <a:ext cx="6705600" cy="2895600"/>
          </a:xfrm>
          <a:prstGeom prst="rect">
            <a:avLst/>
          </a:prstGeom>
        </p:spPr>
        <p:txBody>
          <a:bodyPr vert="horz" anchor="ctr">
            <a:normAutofit lnSpcReduction="10000"/>
          </a:bodyPr>
          <a:lstStyle/>
          <a:p>
            <a:pPr>
              <a:defRPr/>
            </a:pPr>
            <a:r>
              <a:rPr lang="en-US" sz="3600" dirty="0"/>
              <a:t>APR Prep Session: </a:t>
            </a:r>
          </a:p>
          <a:p>
            <a:pPr>
              <a:defRPr/>
            </a:pPr>
            <a:r>
              <a:rPr lang="en-US" sz="3600" dirty="0"/>
              <a:t>Crisis Communication &amp;</a:t>
            </a:r>
          </a:p>
          <a:p>
            <a:pPr>
              <a:defRPr/>
            </a:pPr>
            <a:r>
              <a:rPr lang="en-US" sz="3600" dirty="0"/>
              <a:t>Media Relations</a:t>
            </a:r>
          </a:p>
          <a:p>
            <a:pPr>
              <a:defRPr/>
            </a:pPr>
            <a:r>
              <a:rPr lang="en-US" sz="3600" dirty="0"/>
              <a:t>Gina Luttrell, Ph.D.</a:t>
            </a:r>
          </a:p>
          <a:p>
            <a:pPr>
              <a:defRPr/>
            </a:pPr>
            <a:endParaRPr lang="en-US" sz="2400" dirty="0"/>
          </a:p>
          <a:p>
            <a:pPr>
              <a:defRPr/>
            </a:pPr>
            <a:r>
              <a:rPr lang="en-US" sz="2400" i="1" dirty="0"/>
              <a:t>(There is no audio in this presentation)</a:t>
            </a:r>
          </a:p>
        </p:txBody>
      </p:sp>
      <p:pic>
        <p:nvPicPr>
          <p:cNvPr id="6" name="Picture 3" descr="log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29412" y="3429000"/>
            <a:ext cx="2262188" cy="1189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p:txBody>
          <a:bodyPr/>
          <a:lstStyle/>
          <a:p>
            <a:pPr eaLnBrk="1" hangingPunct="1"/>
            <a:r>
              <a:rPr lang="en-US" altLang="en-US"/>
              <a:t>Conditions of Crisis</a:t>
            </a:r>
          </a:p>
        </p:txBody>
      </p:sp>
      <p:sp>
        <p:nvSpPr>
          <p:cNvPr id="5123" name="Content Placeholder 2" descr="Rectangle: Click to edit Master text styles&#10;Second level&#10;Third level&#10;Fourth level&#10;Fifth level"/>
          <p:cNvSpPr>
            <a:spLocks noGrp="1"/>
          </p:cNvSpPr>
          <p:nvPr>
            <p:ph idx="1"/>
          </p:nvPr>
        </p:nvSpPr>
        <p:spPr/>
        <p:txBody>
          <a:bodyPr/>
          <a:lstStyle/>
          <a:p>
            <a:pPr eaLnBrk="1" hangingPunct="1">
              <a:lnSpc>
                <a:spcPct val="80000"/>
              </a:lnSpc>
            </a:pPr>
            <a:r>
              <a:rPr lang="en-US" altLang="en-US" sz="2400" dirty="0"/>
              <a:t>Surprise</a:t>
            </a:r>
          </a:p>
          <a:p>
            <a:pPr lvl="1" eaLnBrk="1" hangingPunct="1">
              <a:lnSpc>
                <a:spcPct val="80000"/>
              </a:lnSpc>
            </a:pPr>
            <a:r>
              <a:rPr lang="en-US" altLang="en-US" dirty="0"/>
              <a:t>Unanticipated?</a:t>
            </a:r>
          </a:p>
          <a:p>
            <a:pPr lvl="1" eaLnBrk="1" hangingPunct="1">
              <a:lnSpc>
                <a:spcPct val="80000"/>
              </a:lnSpc>
            </a:pPr>
            <a:r>
              <a:rPr lang="en-US" altLang="en-US" dirty="0"/>
              <a:t>High Uncertainty / Lack of Information</a:t>
            </a:r>
          </a:p>
          <a:p>
            <a:pPr lvl="1" eaLnBrk="1" hangingPunct="1">
              <a:lnSpc>
                <a:spcPct val="80000"/>
              </a:lnSpc>
            </a:pPr>
            <a:r>
              <a:rPr lang="en-US" altLang="en-US" dirty="0"/>
              <a:t>Outside Normal Comfort Zone</a:t>
            </a:r>
          </a:p>
          <a:p>
            <a:pPr eaLnBrk="1" hangingPunct="1">
              <a:lnSpc>
                <a:spcPct val="80000"/>
              </a:lnSpc>
            </a:pPr>
            <a:r>
              <a:rPr lang="en-US" altLang="en-US" sz="2400" dirty="0"/>
              <a:t>Perceived Threat</a:t>
            </a:r>
          </a:p>
          <a:p>
            <a:pPr lvl="1" eaLnBrk="1" hangingPunct="1">
              <a:lnSpc>
                <a:spcPct val="80000"/>
              </a:lnSpc>
            </a:pPr>
            <a:r>
              <a:rPr lang="en-US" altLang="en-US" dirty="0"/>
              <a:t>High Priority Goal (Reputation)</a:t>
            </a:r>
          </a:p>
          <a:p>
            <a:pPr lvl="1" eaLnBrk="1" hangingPunct="1">
              <a:lnSpc>
                <a:spcPct val="80000"/>
              </a:lnSpc>
            </a:pPr>
            <a:r>
              <a:rPr lang="en-US" altLang="en-US" dirty="0"/>
              <a:t>Probability of Loss x Value of Loss</a:t>
            </a:r>
          </a:p>
          <a:p>
            <a:pPr eaLnBrk="1" hangingPunct="1">
              <a:lnSpc>
                <a:spcPct val="80000"/>
              </a:lnSpc>
            </a:pPr>
            <a:r>
              <a:rPr lang="en-US" altLang="en-US" sz="2400" dirty="0"/>
              <a:t>Short Response Time</a:t>
            </a:r>
            <a:endParaRPr lang="en-US" altLang="en-US" sz="200" dirty="0"/>
          </a:p>
          <a:p>
            <a:pPr lvl="1" eaLnBrk="1" hangingPunct="1">
              <a:lnSpc>
                <a:spcPct val="80000"/>
              </a:lnSpc>
            </a:pPr>
            <a:r>
              <a:rPr lang="en-US" altLang="en-US" dirty="0"/>
              <a:t>Slow Response, Increased Harm</a:t>
            </a:r>
          </a:p>
          <a:p>
            <a:pPr lvl="1" eaLnBrk="1" hangingPunct="1">
              <a:lnSpc>
                <a:spcPct val="80000"/>
              </a:lnSpc>
            </a:pPr>
            <a:r>
              <a:rPr lang="en-US" altLang="en-US" dirty="0"/>
              <a:t>Inadequate information for a response</a:t>
            </a:r>
          </a:p>
        </p:txBody>
      </p:sp>
    </p:spTree>
    <p:extLst>
      <p:ext uri="{BB962C8B-B14F-4D97-AF65-F5344CB8AC3E}">
        <p14:creationId xmlns:p14="http://schemas.microsoft.com/office/powerpoint/2010/main" val="30019643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pPr eaLnBrk="1" hangingPunct="1"/>
            <a:r>
              <a:rPr lang="en-US" altLang="en-US"/>
              <a:t>Causes and Types</a:t>
            </a:r>
          </a:p>
        </p:txBody>
      </p:sp>
      <p:sp>
        <p:nvSpPr>
          <p:cNvPr id="6147" name="Rectangle 3" descr="Rectangle: Click to edit Master text styles&#10;Second level&#10;Third level&#10;Fourth level&#10;Fifth level"/>
          <p:cNvSpPr>
            <a:spLocks noGrp="1" noChangeArrowheads="1"/>
          </p:cNvSpPr>
          <p:nvPr>
            <p:ph type="body" idx="1"/>
          </p:nvPr>
        </p:nvSpPr>
        <p:spPr/>
        <p:txBody>
          <a:bodyPr/>
          <a:lstStyle/>
          <a:p>
            <a:pPr eaLnBrk="1" hangingPunct="1">
              <a:lnSpc>
                <a:spcPct val="90000"/>
              </a:lnSpc>
            </a:pPr>
            <a:r>
              <a:rPr lang="en-US" altLang="en-US" sz="2400" dirty="0"/>
              <a:t>Crises can be caused by scandals (Paula </a:t>
            </a:r>
            <a:r>
              <a:rPr lang="en-US" altLang="en-US" sz="2400" dirty="0" err="1"/>
              <a:t>Deen</a:t>
            </a:r>
            <a:r>
              <a:rPr lang="en-US" altLang="en-US" sz="2400" dirty="0"/>
              <a:t>, Penn State) or by natural things (hurricanes, tsunamis, </a:t>
            </a:r>
            <a:r>
              <a:rPr lang="en-US" altLang="en-US" sz="2400" dirty="0" err="1"/>
              <a:t>ebola</a:t>
            </a:r>
            <a:r>
              <a:rPr lang="en-US" altLang="en-US" sz="2400" dirty="0"/>
              <a:t>, …etc.)</a:t>
            </a:r>
          </a:p>
          <a:p>
            <a:pPr eaLnBrk="1" hangingPunct="1">
              <a:lnSpc>
                <a:spcPct val="90000"/>
              </a:lnSpc>
            </a:pPr>
            <a:r>
              <a:rPr lang="en-US" altLang="en-US" sz="2400" dirty="0"/>
              <a:t>Two factors are always present: </a:t>
            </a:r>
          </a:p>
          <a:p>
            <a:pPr lvl="1">
              <a:lnSpc>
                <a:spcPct val="90000"/>
              </a:lnSpc>
            </a:pPr>
            <a:r>
              <a:rPr lang="en-US" altLang="en-US" sz="2100" dirty="0"/>
              <a:t>they involve </a:t>
            </a:r>
            <a:r>
              <a:rPr lang="en-US" altLang="en-US" sz="2100" u="sng" dirty="0"/>
              <a:t>people</a:t>
            </a:r>
            <a:r>
              <a:rPr lang="en-US" altLang="en-US" sz="2100" dirty="0"/>
              <a:t> and </a:t>
            </a:r>
          </a:p>
          <a:p>
            <a:pPr lvl="1">
              <a:lnSpc>
                <a:spcPct val="90000"/>
              </a:lnSpc>
            </a:pPr>
            <a:r>
              <a:rPr lang="en-US" altLang="en-US" sz="2100" dirty="0"/>
              <a:t>they interrupt the </a:t>
            </a:r>
            <a:r>
              <a:rPr lang="en-US" altLang="en-US" sz="2100" u="sng" dirty="0"/>
              <a:t>normal</a:t>
            </a:r>
            <a:r>
              <a:rPr lang="en-US" altLang="en-US" sz="2100" dirty="0"/>
              <a:t> routine.</a:t>
            </a:r>
          </a:p>
          <a:p>
            <a:pPr eaLnBrk="1" hangingPunct="1">
              <a:lnSpc>
                <a:spcPct val="90000"/>
              </a:lnSpc>
            </a:pPr>
            <a:r>
              <a:rPr lang="en-US" altLang="en-US" sz="2400" dirty="0"/>
              <a:t>They can be physically violent (terrorist attack) or nonviolent (companies cutting their pensions to ward off bankruptcy).</a:t>
            </a:r>
          </a:p>
          <a:p>
            <a:pPr eaLnBrk="1" hangingPunct="1">
              <a:lnSpc>
                <a:spcPct val="90000"/>
              </a:lnSpc>
            </a:pPr>
            <a:r>
              <a:rPr lang="en-US" altLang="en-US" sz="2400" dirty="0"/>
              <a:t>They can be intentional - layoffs</a:t>
            </a:r>
          </a:p>
          <a:p>
            <a:pPr eaLnBrk="1" hangingPunct="1">
              <a:lnSpc>
                <a:spcPct val="90000"/>
              </a:lnSpc>
            </a:pPr>
            <a:r>
              <a:rPr lang="en-US" altLang="en-US" sz="2400" dirty="0"/>
              <a:t>They can be unintentional - tsunami</a:t>
            </a:r>
          </a:p>
        </p:txBody>
      </p:sp>
    </p:spTree>
    <p:extLst>
      <p:ext uri="{BB962C8B-B14F-4D97-AF65-F5344CB8AC3E}">
        <p14:creationId xmlns:p14="http://schemas.microsoft.com/office/powerpoint/2010/main" val="14595996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609599" y="330201"/>
            <a:ext cx="7991475" cy="889000"/>
          </a:xfrm>
        </p:spPr>
        <p:txBody>
          <a:bodyPr>
            <a:normAutofit/>
          </a:bodyPr>
          <a:lstStyle/>
          <a:p>
            <a:pPr eaLnBrk="1" hangingPunct="1"/>
            <a:r>
              <a:rPr lang="en-US" altLang="en-US" dirty="0"/>
              <a:t>Crisis Stages –Preparation</a:t>
            </a:r>
          </a:p>
        </p:txBody>
      </p:sp>
      <p:sp>
        <p:nvSpPr>
          <p:cNvPr id="9219" name="Rectangle 3" descr="Rectangle: Click to edit Master text styles&#10;Second level&#10;Third level&#10;Fourth level&#10;Fifth level"/>
          <p:cNvSpPr>
            <a:spLocks noGrp="1" noChangeArrowheads="1"/>
          </p:cNvSpPr>
          <p:nvPr>
            <p:ph type="body" idx="1"/>
          </p:nvPr>
        </p:nvSpPr>
        <p:spPr>
          <a:xfrm>
            <a:off x="828675" y="1955800"/>
            <a:ext cx="7772400" cy="3859213"/>
          </a:xfrm>
        </p:spPr>
        <p:txBody>
          <a:bodyPr>
            <a:normAutofit lnSpcReduction="10000"/>
          </a:bodyPr>
          <a:lstStyle/>
          <a:p>
            <a:pPr marL="457200" indent="-457200" eaLnBrk="1" hangingPunct="1">
              <a:lnSpc>
                <a:spcPct val="90000"/>
              </a:lnSpc>
              <a:buFontTx/>
              <a:buAutoNum type="arabicPeriod"/>
            </a:pPr>
            <a:r>
              <a:rPr lang="en-US" altLang="en-US" sz="2400" dirty="0"/>
              <a:t>Analyze your organization - You must try to decide which issues are likely to contain events that will trigger a crisis.</a:t>
            </a:r>
          </a:p>
          <a:p>
            <a:pPr marL="457200" indent="-457200" eaLnBrk="1" hangingPunct="1">
              <a:lnSpc>
                <a:spcPct val="90000"/>
              </a:lnSpc>
              <a:buFontTx/>
              <a:buAutoNum type="arabicPeriod"/>
            </a:pPr>
            <a:r>
              <a:rPr lang="en-US" altLang="en-US" sz="2400" dirty="0"/>
              <a:t>Assess the risks –</a:t>
            </a:r>
          </a:p>
          <a:p>
            <a:pPr marL="777240" lvl="1" indent="-457200">
              <a:lnSpc>
                <a:spcPct val="90000"/>
              </a:lnSpc>
              <a:buFontTx/>
              <a:buAutoNum type="arabicPeriod"/>
            </a:pPr>
            <a:r>
              <a:rPr lang="en-US" altLang="en-US" sz="2100" dirty="0" err="1"/>
              <a:t>Prodromes</a:t>
            </a:r>
            <a:r>
              <a:rPr lang="en-US" altLang="en-US" sz="2100" dirty="0"/>
              <a:t>: List the kinds of crises your organization is most likely to face and prepare for the worst. </a:t>
            </a:r>
          </a:p>
          <a:p>
            <a:pPr marL="777240" lvl="1" indent="-457200">
              <a:lnSpc>
                <a:spcPct val="90000"/>
              </a:lnSpc>
              <a:buFontTx/>
              <a:buAutoNum type="arabicPeriod"/>
            </a:pPr>
            <a:r>
              <a:rPr lang="en-US" altLang="en-US" sz="2100" dirty="0"/>
              <a:t>Recognize the difference between bad publicity and a true crisis and respond accordingly.</a:t>
            </a:r>
          </a:p>
          <a:p>
            <a:pPr marL="457200" indent="-457200" eaLnBrk="1" hangingPunct="1">
              <a:lnSpc>
                <a:spcPct val="90000"/>
              </a:lnSpc>
              <a:buFontTx/>
              <a:buAutoNum type="arabicPeriod"/>
            </a:pPr>
            <a:r>
              <a:rPr lang="en-US" altLang="en-US" sz="2400" dirty="0"/>
              <a:t>Put together your Crisis Team</a:t>
            </a:r>
          </a:p>
          <a:p>
            <a:pPr marL="777240" lvl="1" indent="-457200">
              <a:lnSpc>
                <a:spcPct val="90000"/>
              </a:lnSpc>
              <a:buFontTx/>
              <a:buAutoNum type="arabicPeriod"/>
            </a:pPr>
            <a:r>
              <a:rPr lang="en-US" altLang="en-US" sz="2100" dirty="0"/>
              <a:t>Develop your strategy</a:t>
            </a:r>
          </a:p>
          <a:p>
            <a:pPr marL="777240" lvl="1" indent="-457200">
              <a:lnSpc>
                <a:spcPct val="90000"/>
              </a:lnSpc>
              <a:buFontTx/>
              <a:buAutoNum type="arabicPeriod"/>
            </a:pPr>
            <a:r>
              <a:rPr lang="en-US" altLang="en-US" sz="2100" dirty="0"/>
              <a:t>Develop your plan</a:t>
            </a:r>
          </a:p>
          <a:p>
            <a:pPr marL="777240" lvl="1" indent="-457200">
              <a:lnSpc>
                <a:spcPct val="90000"/>
              </a:lnSpc>
              <a:buFontTx/>
              <a:buAutoNum type="arabicPeriod"/>
            </a:pPr>
            <a:r>
              <a:rPr lang="en-US" altLang="en-US" sz="2100" dirty="0"/>
              <a:t>Rehearse your plan</a:t>
            </a:r>
          </a:p>
        </p:txBody>
      </p:sp>
      <p:sp>
        <p:nvSpPr>
          <p:cNvPr id="4" name="Rectangle 3" descr="Rectangle: Click to edit Master text styles&#10;Second level&#10;Third level&#10;Fourth level&#10;Fifth level"/>
          <p:cNvSpPr txBox="1">
            <a:spLocks noChangeArrowheads="1"/>
          </p:cNvSpPr>
          <p:nvPr/>
        </p:nvSpPr>
        <p:spPr bwMode="gray">
          <a:xfrm>
            <a:off x="4976813" y="4557713"/>
            <a:ext cx="2852737" cy="1306512"/>
          </a:xfrm>
          <a:prstGeom prst="rect">
            <a:avLst/>
          </a:prstGeom>
          <a:noFill/>
          <a:ln w="9525">
            <a:noFill/>
            <a:miter lim="800000"/>
            <a:headEnd/>
            <a:tailEnd/>
          </a:ln>
        </p:spPr>
        <p:txBody>
          <a:bodyPr/>
          <a:lstStyle/>
          <a:p>
            <a:pPr>
              <a:lnSpc>
                <a:spcPct val="90000"/>
              </a:lnSpc>
              <a:spcBef>
                <a:spcPct val="20000"/>
              </a:spcBef>
              <a:buClr>
                <a:schemeClr val="folHlink"/>
              </a:buClr>
              <a:defRPr/>
            </a:pPr>
            <a:r>
              <a:rPr lang="en-US" sz="2000" kern="0" dirty="0">
                <a:solidFill>
                  <a:srgbClr val="000000"/>
                </a:solidFill>
                <a:latin typeface="+mn-lt"/>
              </a:rPr>
              <a:t>Clarify communication activities / responsibilities. </a:t>
            </a:r>
          </a:p>
          <a:p>
            <a:pPr>
              <a:lnSpc>
                <a:spcPct val="90000"/>
              </a:lnSpc>
              <a:spcBef>
                <a:spcPct val="20000"/>
              </a:spcBef>
              <a:buClr>
                <a:schemeClr val="folHlink"/>
              </a:buClr>
              <a:defRPr/>
            </a:pPr>
            <a:r>
              <a:rPr lang="en-US" sz="2000" kern="0" dirty="0">
                <a:solidFill>
                  <a:srgbClr val="000000"/>
                </a:solidFill>
              </a:rPr>
              <a:t>Who does what, when, and reports back?</a:t>
            </a:r>
            <a:endParaRPr lang="en-US" sz="2000" kern="0" dirty="0">
              <a:solidFill>
                <a:srgbClr val="000000"/>
              </a:solidFill>
              <a:latin typeface="+mn-lt"/>
            </a:endParaRPr>
          </a:p>
        </p:txBody>
      </p:sp>
      <p:sp>
        <p:nvSpPr>
          <p:cNvPr id="9221" name="Right Brace 4"/>
          <p:cNvSpPr>
            <a:spLocks/>
          </p:cNvSpPr>
          <p:nvPr/>
        </p:nvSpPr>
        <p:spPr bwMode="auto">
          <a:xfrm>
            <a:off x="4530725" y="4633913"/>
            <a:ext cx="307975" cy="882650"/>
          </a:xfrm>
          <a:prstGeom prst="rightBrace">
            <a:avLst>
              <a:gd name="adj1" fmla="val 61645"/>
              <a:gd name="adj2" fmla="val 50000"/>
            </a:avLst>
          </a:prstGeom>
          <a:solidFill>
            <a:schemeClr val="bg1"/>
          </a:solidFill>
          <a:ln w="9525" algn="ctr">
            <a:solidFill>
              <a:schemeClr val="tx1"/>
            </a:solidFill>
            <a:round/>
            <a:headEnd/>
            <a:tailEnd/>
          </a:ln>
        </p:spPr>
        <p:txBody>
          <a:bodyPr wrap="none"/>
          <a:lstStyle>
            <a:lvl1pPr eaLnBrk="0" hangingPunct="0">
              <a:defRPr sz="2400">
                <a:solidFill>
                  <a:schemeClr val="tx1"/>
                </a:solidFill>
                <a:latin typeface="Tahoma" panose="020B0604030504040204" pitchFamily="34" charset="0"/>
              </a:defRPr>
            </a:lvl1pPr>
            <a:lvl2pPr marL="742950" indent="-285750" eaLnBrk="0" hangingPunct="0">
              <a:defRPr sz="2400">
                <a:solidFill>
                  <a:schemeClr val="tx1"/>
                </a:solidFill>
                <a:latin typeface="Tahoma" panose="020B0604030504040204" pitchFamily="34" charset="0"/>
              </a:defRPr>
            </a:lvl2pPr>
            <a:lvl3pPr marL="1143000" indent="-228600" eaLnBrk="0" hangingPunct="0">
              <a:defRPr sz="2400">
                <a:solidFill>
                  <a:schemeClr val="tx1"/>
                </a:solidFill>
                <a:latin typeface="Tahoma" panose="020B0604030504040204" pitchFamily="34" charset="0"/>
              </a:defRPr>
            </a:lvl3pPr>
            <a:lvl4pPr marL="1600200" indent="-228600" eaLnBrk="0" hangingPunct="0">
              <a:defRPr sz="2400">
                <a:solidFill>
                  <a:schemeClr val="tx1"/>
                </a:solidFill>
                <a:latin typeface="Tahoma" panose="020B0604030504040204" pitchFamily="34" charset="0"/>
              </a:defRPr>
            </a:lvl4pPr>
            <a:lvl5pPr marL="2057400" indent="-228600" eaLnBrk="0" hangingPunct="0">
              <a:defRPr sz="2400">
                <a:solidFill>
                  <a:schemeClr val="tx1"/>
                </a:solidFill>
                <a:latin typeface="Tahoma" panose="020B0604030504040204" pitchFamily="34" charset="0"/>
              </a:defRPr>
            </a:lvl5pPr>
            <a:lvl6pPr marL="2514600" indent="-228600" eaLnBrk="0" fontAlgn="base" hangingPunct="0">
              <a:spcBef>
                <a:spcPct val="0"/>
              </a:spcBef>
              <a:spcAft>
                <a:spcPct val="0"/>
              </a:spcAft>
              <a:defRPr sz="2400">
                <a:solidFill>
                  <a:schemeClr val="tx1"/>
                </a:solidFill>
                <a:latin typeface="Tahoma" panose="020B0604030504040204" pitchFamily="34" charset="0"/>
              </a:defRPr>
            </a:lvl6pPr>
            <a:lvl7pPr marL="2971800" indent="-228600" eaLnBrk="0" fontAlgn="base" hangingPunct="0">
              <a:spcBef>
                <a:spcPct val="0"/>
              </a:spcBef>
              <a:spcAft>
                <a:spcPct val="0"/>
              </a:spcAft>
              <a:defRPr sz="2400">
                <a:solidFill>
                  <a:schemeClr val="tx1"/>
                </a:solidFill>
                <a:latin typeface="Tahoma" panose="020B0604030504040204" pitchFamily="34" charset="0"/>
              </a:defRPr>
            </a:lvl7pPr>
            <a:lvl8pPr marL="3429000" indent="-228600" eaLnBrk="0" fontAlgn="base" hangingPunct="0">
              <a:spcBef>
                <a:spcPct val="0"/>
              </a:spcBef>
              <a:spcAft>
                <a:spcPct val="0"/>
              </a:spcAft>
              <a:defRPr sz="2400">
                <a:solidFill>
                  <a:schemeClr val="tx1"/>
                </a:solidFill>
                <a:latin typeface="Tahoma" panose="020B0604030504040204" pitchFamily="34" charset="0"/>
              </a:defRPr>
            </a:lvl8pPr>
            <a:lvl9pPr marL="3886200" indent="-228600" eaLnBrk="0" fontAlgn="base" hangingPunct="0">
              <a:spcBef>
                <a:spcPct val="0"/>
              </a:spcBef>
              <a:spcAft>
                <a:spcPct val="0"/>
              </a:spcAft>
              <a:defRPr sz="2400">
                <a:solidFill>
                  <a:schemeClr val="tx1"/>
                </a:solidFill>
                <a:latin typeface="Tahoma" panose="020B0604030504040204" pitchFamily="34" charset="0"/>
              </a:defRPr>
            </a:lvl9pPr>
          </a:lstStyle>
          <a:p>
            <a:pPr eaLnBrk="1" hangingPunct="1"/>
            <a:endParaRPr lang="en-US" altLang="en-US"/>
          </a:p>
        </p:txBody>
      </p:sp>
    </p:spTree>
    <p:extLst>
      <p:ext uri="{BB962C8B-B14F-4D97-AF65-F5344CB8AC3E}">
        <p14:creationId xmlns:p14="http://schemas.microsoft.com/office/powerpoint/2010/main" val="21120713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p:txBody>
          <a:bodyPr/>
          <a:lstStyle/>
          <a:p>
            <a:pPr eaLnBrk="1" hangingPunct="1"/>
            <a:r>
              <a:rPr lang="en-US" altLang="en-US"/>
              <a:t>Five Stages of a Crisis</a:t>
            </a:r>
          </a:p>
        </p:txBody>
      </p:sp>
      <p:sp>
        <p:nvSpPr>
          <p:cNvPr id="10243" name="Content Placeholder 2" descr="Rectangle: Click to edit Master text styles&#10;Second level&#10;Third level&#10;Fourth level&#10;Fifth level"/>
          <p:cNvSpPr>
            <a:spLocks noGrp="1"/>
          </p:cNvSpPr>
          <p:nvPr>
            <p:ph idx="1"/>
          </p:nvPr>
        </p:nvSpPr>
        <p:spPr>
          <a:xfrm>
            <a:off x="838200" y="1555750"/>
            <a:ext cx="7927848" cy="3168650"/>
          </a:xfrm>
        </p:spPr>
        <p:txBody>
          <a:bodyPr>
            <a:normAutofit fontScale="92500" lnSpcReduction="20000"/>
          </a:bodyPr>
          <a:lstStyle/>
          <a:p>
            <a:pPr eaLnBrk="1" hangingPunct="1"/>
            <a:r>
              <a:rPr lang="en-US" altLang="en-US" sz="2000" dirty="0"/>
              <a:t>1.  Pre –Crisis:  Before event erupts </a:t>
            </a:r>
          </a:p>
          <a:p>
            <a:pPr lvl="1"/>
            <a:r>
              <a:rPr lang="en-US" altLang="en-US" sz="1700" dirty="0"/>
              <a:t>Prepare in Advance</a:t>
            </a:r>
          </a:p>
          <a:p>
            <a:pPr eaLnBrk="1" hangingPunct="1"/>
            <a:r>
              <a:rPr lang="en-US" altLang="en-US" sz="2000" dirty="0"/>
              <a:t>2.  Initial Event:  Trigger event</a:t>
            </a:r>
          </a:p>
          <a:p>
            <a:pPr lvl="1"/>
            <a:r>
              <a:rPr lang="en-US" altLang="en-US" sz="1700" dirty="0"/>
              <a:t>Isolate the Origin</a:t>
            </a:r>
          </a:p>
          <a:p>
            <a:pPr eaLnBrk="1" hangingPunct="1"/>
            <a:r>
              <a:rPr lang="en-US" altLang="en-US" sz="2000" dirty="0"/>
              <a:t>3.  Maintenance: Initial intensity has dissipated</a:t>
            </a:r>
          </a:p>
          <a:p>
            <a:pPr lvl="1"/>
            <a:r>
              <a:rPr lang="en-US" altLang="en-US" sz="1700" dirty="0"/>
              <a:t>Evaluate the Impact</a:t>
            </a:r>
          </a:p>
          <a:p>
            <a:pPr eaLnBrk="1" hangingPunct="1"/>
            <a:r>
              <a:rPr lang="en-US" altLang="en-US" sz="2000" dirty="0"/>
              <a:t>4.  Resolution:  Crisis is contained/No new harm</a:t>
            </a:r>
          </a:p>
          <a:p>
            <a:pPr lvl="1"/>
            <a:r>
              <a:rPr lang="en-US" altLang="en-US" sz="1700" dirty="0"/>
              <a:t>Mitigate the Crisis</a:t>
            </a:r>
          </a:p>
          <a:p>
            <a:pPr eaLnBrk="1" hangingPunct="1"/>
            <a:r>
              <a:rPr lang="en-US" altLang="en-US" sz="2000" dirty="0"/>
              <a:t>5.  Evaluation:  Assessment/ Learning/ Critique/New Normal</a:t>
            </a:r>
          </a:p>
          <a:p>
            <a:pPr lvl="1"/>
            <a:r>
              <a:rPr lang="en-US" altLang="en-US" sz="1700" dirty="0"/>
              <a:t>Learn from the Crisis</a:t>
            </a:r>
          </a:p>
          <a:p>
            <a:pPr eaLnBrk="1" hangingPunct="1"/>
            <a:endParaRPr lang="en-US" altLang="en-US" dirty="0"/>
          </a:p>
        </p:txBody>
      </p:sp>
    </p:spTree>
    <p:extLst>
      <p:ext uri="{BB962C8B-B14F-4D97-AF65-F5344CB8AC3E}">
        <p14:creationId xmlns:p14="http://schemas.microsoft.com/office/powerpoint/2010/main" val="24727318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pPr eaLnBrk="1" hangingPunct="1"/>
            <a:r>
              <a:rPr lang="en-US" altLang="en-US"/>
              <a:t>Dealing with a Crisis</a:t>
            </a:r>
          </a:p>
        </p:txBody>
      </p:sp>
      <p:sp>
        <p:nvSpPr>
          <p:cNvPr id="11267" name="Rectangle 3" descr="Rectangle: Click to edit Master text styles&#10;Second level&#10;Third level&#10;Fourth level&#10;Fifth level"/>
          <p:cNvSpPr>
            <a:spLocks noGrp="1" noChangeArrowheads="1"/>
          </p:cNvSpPr>
          <p:nvPr>
            <p:ph type="body" idx="1"/>
          </p:nvPr>
        </p:nvSpPr>
        <p:spPr>
          <a:xfrm>
            <a:off x="838200" y="1905000"/>
            <a:ext cx="7772400" cy="3355975"/>
          </a:xfrm>
        </p:spPr>
        <p:txBody>
          <a:bodyPr>
            <a:normAutofit lnSpcReduction="10000"/>
          </a:bodyPr>
          <a:lstStyle/>
          <a:p>
            <a:pPr eaLnBrk="1" hangingPunct="1"/>
            <a:r>
              <a:rPr lang="en-US" altLang="en-US" dirty="0"/>
              <a:t>Your objective is to maintain corporate credibility, even if the organization is at fault and attend to the smallest detail to maintain trust. </a:t>
            </a:r>
          </a:p>
          <a:p>
            <a:pPr eaLnBrk="1" hangingPunct="1"/>
            <a:r>
              <a:rPr lang="en-US" altLang="en-US" dirty="0"/>
              <a:t>Crisis plan itself should be a guideline vs. detailed for ease of recall and flexibility.</a:t>
            </a:r>
          </a:p>
          <a:p>
            <a:pPr eaLnBrk="1" hangingPunct="1"/>
            <a:r>
              <a:rPr lang="en-US" altLang="en-US" dirty="0"/>
              <a:t>Communication intersects with all stages of crisis (including before and during).</a:t>
            </a:r>
          </a:p>
        </p:txBody>
      </p:sp>
    </p:spTree>
    <p:extLst>
      <p:ext uri="{BB962C8B-B14F-4D97-AF65-F5344CB8AC3E}">
        <p14:creationId xmlns:p14="http://schemas.microsoft.com/office/powerpoint/2010/main" val="22943845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normAutofit fontScale="90000"/>
          </a:bodyPr>
          <a:lstStyle/>
          <a:p>
            <a:pPr eaLnBrk="1" hangingPunct="1"/>
            <a:r>
              <a:rPr lang="en-US" altLang="en-US" sz="3200"/>
              <a:t>Five Communication Constants</a:t>
            </a:r>
            <a:br>
              <a:rPr lang="en-US" altLang="en-US" sz="3200"/>
            </a:br>
            <a:r>
              <a:rPr lang="en-US" altLang="en-US" sz="3200"/>
              <a:t>During a Crisis</a:t>
            </a:r>
          </a:p>
        </p:txBody>
      </p:sp>
      <p:sp>
        <p:nvSpPr>
          <p:cNvPr id="12291" name="Rectangle 3" descr="Rectangle: Click to edit Master text styles&#10;Second level&#10;Third level&#10;Fourth level&#10;Fifth level"/>
          <p:cNvSpPr>
            <a:spLocks noGrp="1" noChangeArrowheads="1"/>
          </p:cNvSpPr>
          <p:nvPr>
            <p:ph type="body" idx="1"/>
          </p:nvPr>
        </p:nvSpPr>
        <p:spPr/>
        <p:txBody>
          <a:bodyPr>
            <a:normAutofit lnSpcReduction="10000"/>
          </a:bodyPr>
          <a:lstStyle/>
          <a:p>
            <a:pPr marL="457200" indent="-457200" eaLnBrk="1" hangingPunct="1">
              <a:lnSpc>
                <a:spcPct val="80000"/>
              </a:lnSpc>
              <a:buFontTx/>
              <a:buAutoNum type="arabicPeriod"/>
            </a:pPr>
            <a:r>
              <a:rPr lang="en-US" altLang="en-US" sz="2400" dirty="0"/>
              <a:t>People learn about crises primarily from personal networks.</a:t>
            </a:r>
          </a:p>
          <a:p>
            <a:pPr marL="777240" lvl="1" indent="-457200">
              <a:lnSpc>
                <a:spcPct val="80000"/>
              </a:lnSpc>
              <a:buFontTx/>
              <a:buAutoNum type="arabicPeriod"/>
            </a:pPr>
            <a:r>
              <a:rPr lang="en-US" altLang="en-US" sz="2100" dirty="0"/>
              <a:t>Inform your internal publics</a:t>
            </a:r>
          </a:p>
          <a:p>
            <a:pPr marL="457200" indent="-457200" eaLnBrk="1" hangingPunct="1">
              <a:lnSpc>
                <a:spcPct val="80000"/>
              </a:lnSpc>
              <a:buFontTx/>
              <a:buAutoNum type="arabicPeriod"/>
            </a:pPr>
            <a:r>
              <a:rPr lang="en-US" altLang="en-US" sz="2400" dirty="0"/>
              <a:t>People tend to interpret the seriousness of a crisis in terms of personal risk or risk to people important to them.</a:t>
            </a:r>
          </a:p>
          <a:p>
            <a:pPr marL="777240" lvl="1" indent="-457200">
              <a:lnSpc>
                <a:spcPct val="80000"/>
              </a:lnSpc>
              <a:buFontTx/>
              <a:buAutoNum type="arabicPeriod"/>
            </a:pPr>
            <a:r>
              <a:rPr lang="en-US" altLang="en-US" sz="2100" dirty="0"/>
              <a:t>Don’t forget about your employees, Board of Directors, etc… It is natural for people to internalize – “What’s going to happen         to me?”</a:t>
            </a:r>
          </a:p>
          <a:p>
            <a:pPr marL="457200" indent="-457200" eaLnBrk="1" hangingPunct="1">
              <a:lnSpc>
                <a:spcPct val="80000"/>
              </a:lnSpc>
              <a:buFontTx/>
              <a:buAutoNum type="arabicPeriod"/>
            </a:pPr>
            <a:r>
              <a:rPr lang="en-US" altLang="en-US" sz="2400" dirty="0"/>
              <a:t>Government sources are relied on as the most authoritative.</a:t>
            </a:r>
          </a:p>
          <a:p>
            <a:pPr marL="457200" indent="-457200" eaLnBrk="1" hangingPunct="1">
              <a:lnSpc>
                <a:spcPct val="80000"/>
              </a:lnSpc>
              <a:buFontTx/>
              <a:buAutoNum type="arabicPeriod"/>
            </a:pPr>
            <a:r>
              <a:rPr lang="en-US" altLang="en-US" sz="2400" dirty="0"/>
              <a:t>The amount of mass media &amp; Social Media coverage indicates the significance of the crisis to a global public.</a:t>
            </a:r>
          </a:p>
          <a:p>
            <a:pPr marL="457200" indent="-457200" eaLnBrk="1" hangingPunct="1">
              <a:lnSpc>
                <a:spcPct val="80000"/>
              </a:lnSpc>
              <a:buFontTx/>
              <a:buAutoNum type="arabicPeriod"/>
            </a:pPr>
            <a:r>
              <a:rPr lang="en-US" altLang="en-US" sz="2400" dirty="0"/>
              <a:t>The availability of info in an open-communication environment reduces rumor and increases the accuracy of others’ assessments of the situation.</a:t>
            </a:r>
          </a:p>
          <a:p>
            <a:pPr marL="777240" lvl="1" indent="-457200">
              <a:lnSpc>
                <a:spcPct val="80000"/>
              </a:lnSpc>
              <a:buFontTx/>
              <a:buAutoNum type="arabicPeriod"/>
            </a:pPr>
            <a:r>
              <a:rPr lang="en-US" altLang="en-US" sz="2100" dirty="0"/>
              <a:t>Update as much as allowed</a:t>
            </a:r>
          </a:p>
        </p:txBody>
      </p:sp>
    </p:spTree>
    <p:extLst>
      <p:ext uri="{BB962C8B-B14F-4D97-AF65-F5344CB8AC3E}">
        <p14:creationId xmlns:p14="http://schemas.microsoft.com/office/powerpoint/2010/main" val="42501534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p:txBody>
          <a:bodyPr/>
          <a:lstStyle/>
          <a:p>
            <a:r>
              <a:rPr lang="en-US" altLang="en-US"/>
              <a:t>Communication and Pre-Crisis</a:t>
            </a:r>
          </a:p>
        </p:txBody>
      </p:sp>
      <p:sp>
        <p:nvSpPr>
          <p:cNvPr id="13315" name="Rectangle 3" descr="Rectangle: Click to edit Master text styles&#10;Second level&#10;Third level&#10;Fourth level&#10;Fifth level"/>
          <p:cNvSpPr>
            <a:spLocks noGrp="1" noChangeArrowheads="1"/>
          </p:cNvSpPr>
          <p:nvPr>
            <p:ph idx="1"/>
          </p:nvPr>
        </p:nvSpPr>
        <p:spPr>
          <a:xfrm>
            <a:off x="708025" y="1587500"/>
            <a:ext cx="7772400" cy="4505325"/>
          </a:xfrm>
        </p:spPr>
        <p:txBody>
          <a:bodyPr>
            <a:normAutofit fontScale="92500" lnSpcReduction="10000"/>
          </a:bodyPr>
          <a:lstStyle/>
          <a:p>
            <a:pPr>
              <a:lnSpc>
                <a:spcPct val="90000"/>
              </a:lnSpc>
            </a:pPr>
            <a:r>
              <a:rPr lang="en-US" altLang="en-US" dirty="0"/>
              <a:t>Monitoring/Recognition of Risks/Threats</a:t>
            </a:r>
          </a:p>
          <a:p>
            <a:pPr lvl="1">
              <a:lnSpc>
                <a:spcPct val="90000"/>
              </a:lnSpc>
            </a:pPr>
            <a:r>
              <a:rPr lang="en-US" altLang="en-US" dirty="0"/>
              <a:t>Where did the crisis break?</a:t>
            </a:r>
          </a:p>
          <a:p>
            <a:pPr lvl="2">
              <a:lnSpc>
                <a:spcPct val="90000"/>
              </a:lnSpc>
            </a:pPr>
            <a:r>
              <a:rPr lang="en-US" altLang="en-US" dirty="0"/>
              <a:t>Twitter? Facebook? Instagram?</a:t>
            </a:r>
          </a:p>
          <a:p>
            <a:pPr lvl="2">
              <a:lnSpc>
                <a:spcPct val="90000"/>
              </a:lnSpc>
            </a:pPr>
            <a:r>
              <a:rPr lang="en-US" altLang="en-US" dirty="0"/>
              <a:t>Traditional Media?</a:t>
            </a:r>
          </a:p>
          <a:p>
            <a:pPr>
              <a:lnSpc>
                <a:spcPct val="90000"/>
              </a:lnSpc>
            </a:pPr>
            <a:r>
              <a:rPr lang="en-US" altLang="en-US" dirty="0"/>
              <a:t>Promote stakeholder understanding of risks</a:t>
            </a:r>
          </a:p>
          <a:p>
            <a:pPr>
              <a:lnSpc>
                <a:spcPct val="90000"/>
              </a:lnSpc>
            </a:pPr>
            <a:r>
              <a:rPr lang="en-US" altLang="en-US" dirty="0"/>
              <a:t>Preparation for adverse events</a:t>
            </a:r>
          </a:p>
          <a:p>
            <a:pPr>
              <a:lnSpc>
                <a:spcPct val="90000"/>
              </a:lnSpc>
            </a:pPr>
            <a:r>
              <a:rPr lang="en-US" altLang="en-US" dirty="0"/>
              <a:t>Changes in behavior to reduce likelihood of harm</a:t>
            </a:r>
          </a:p>
          <a:p>
            <a:pPr>
              <a:lnSpc>
                <a:spcPct val="90000"/>
              </a:lnSpc>
            </a:pPr>
            <a:r>
              <a:rPr lang="en-US" altLang="en-US" dirty="0"/>
              <a:t>Monitor for warning messages/signs </a:t>
            </a:r>
          </a:p>
          <a:p>
            <a:pPr>
              <a:lnSpc>
                <a:spcPct val="90000"/>
              </a:lnSpc>
            </a:pPr>
            <a:r>
              <a:rPr lang="en-US" altLang="en-US" dirty="0"/>
              <a:t>Alliances and cooperation with agencies, organizations, and groups</a:t>
            </a:r>
          </a:p>
          <a:p>
            <a:pPr>
              <a:lnSpc>
                <a:spcPct val="90000"/>
              </a:lnSpc>
            </a:pPr>
            <a:r>
              <a:rPr lang="en-US" altLang="en-US" dirty="0"/>
              <a:t>Development of consensual response strategies</a:t>
            </a:r>
          </a:p>
          <a:p>
            <a:pPr>
              <a:lnSpc>
                <a:spcPct val="90000"/>
              </a:lnSpc>
              <a:buFont typeface="Wingdings" panose="05000000000000000000" pitchFamily="2" charset="2"/>
              <a:buNone/>
            </a:pPr>
            <a:endParaRPr lang="en-US" altLang="en-US" dirty="0"/>
          </a:p>
          <a:p>
            <a:pPr>
              <a:lnSpc>
                <a:spcPct val="90000"/>
              </a:lnSpc>
            </a:pPr>
            <a:endParaRPr lang="en-US" altLang="en-US" sz="2400" dirty="0"/>
          </a:p>
        </p:txBody>
      </p:sp>
    </p:spTree>
    <p:extLst>
      <p:ext uri="{BB962C8B-B14F-4D97-AF65-F5344CB8AC3E}">
        <p14:creationId xmlns:p14="http://schemas.microsoft.com/office/powerpoint/2010/main" val="28260874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p:txBody>
          <a:bodyPr/>
          <a:lstStyle/>
          <a:p>
            <a:r>
              <a:rPr lang="en-US" altLang="en-US"/>
              <a:t>Communication and Initial Event</a:t>
            </a:r>
          </a:p>
        </p:txBody>
      </p:sp>
      <p:sp>
        <p:nvSpPr>
          <p:cNvPr id="14339" name="Rectangle 3" descr="Rectangle: Click to edit Master text styles&#10;Second level&#10;Third level&#10;Fourth level&#10;Fifth level"/>
          <p:cNvSpPr>
            <a:spLocks noGrp="1" noChangeArrowheads="1"/>
          </p:cNvSpPr>
          <p:nvPr>
            <p:ph idx="1"/>
          </p:nvPr>
        </p:nvSpPr>
        <p:spPr>
          <a:xfrm>
            <a:off x="466725" y="1633538"/>
            <a:ext cx="8229600" cy="4297362"/>
          </a:xfrm>
        </p:spPr>
        <p:txBody>
          <a:bodyPr>
            <a:normAutofit lnSpcReduction="10000"/>
          </a:bodyPr>
          <a:lstStyle/>
          <a:p>
            <a:pPr>
              <a:lnSpc>
                <a:spcPct val="90000"/>
              </a:lnSpc>
            </a:pPr>
            <a:r>
              <a:rPr lang="en-US" altLang="en-US" dirty="0"/>
              <a:t>Designated spokespersons, channels, methods</a:t>
            </a:r>
          </a:p>
          <a:p>
            <a:pPr>
              <a:lnSpc>
                <a:spcPct val="90000"/>
              </a:lnSpc>
            </a:pPr>
            <a:r>
              <a:rPr lang="en-US" altLang="en-US" dirty="0"/>
              <a:t>Empathy, reassurance, reduction in emotional turmoil, crisis related uncertainty</a:t>
            </a:r>
          </a:p>
          <a:p>
            <a:pPr>
              <a:lnSpc>
                <a:spcPct val="90000"/>
              </a:lnSpc>
            </a:pPr>
            <a:r>
              <a:rPr lang="en-US" altLang="en-US" dirty="0"/>
              <a:t>Promote understanding of crisis circumstances, consequences, &amp; anticipated outcomes </a:t>
            </a:r>
          </a:p>
          <a:p>
            <a:pPr>
              <a:lnSpc>
                <a:spcPct val="90000"/>
              </a:lnSpc>
            </a:pPr>
            <a:r>
              <a:rPr lang="en-US" altLang="en-US" dirty="0"/>
              <a:t>Cooperation with agencies, organizations, &amp; stakeholder groups: Media, Agencies</a:t>
            </a:r>
          </a:p>
          <a:p>
            <a:pPr>
              <a:lnSpc>
                <a:spcPct val="90000"/>
              </a:lnSpc>
            </a:pPr>
            <a:r>
              <a:rPr lang="en-US" altLang="en-US" dirty="0"/>
              <a:t>Promote understanding of crisis responses (What we are doing; Why we are doing it).</a:t>
            </a:r>
          </a:p>
          <a:p>
            <a:pPr>
              <a:lnSpc>
                <a:spcPct val="90000"/>
              </a:lnSpc>
            </a:pPr>
            <a:r>
              <a:rPr lang="en-US" altLang="en-US" dirty="0"/>
              <a:t>Questions of responsibility, accountability, blame</a:t>
            </a:r>
            <a:endParaRPr lang="en-US" altLang="en-US" sz="2400" dirty="0"/>
          </a:p>
          <a:p>
            <a:pPr>
              <a:lnSpc>
                <a:spcPct val="90000"/>
              </a:lnSpc>
              <a:buFont typeface="Wingdings" panose="05000000000000000000" pitchFamily="2" charset="2"/>
              <a:buNone/>
            </a:pPr>
            <a:endParaRPr lang="en-US" altLang="en-US" sz="2400" dirty="0"/>
          </a:p>
          <a:p>
            <a:pPr>
              <a:lnSpc>
                <a:spcPct val="90000"/>
              </a:lnSpc>
            </a:pPr>
            <a:endParaRPr lang="en-US" altLang="en-US" sz="2400" dirty="0"/>
          </a:p>
        </p:txBody>
      </p:sp>
    </p:spTree>
    <p:extLst>
      <p:ext uri="{BB962C8B-B14F-4D97-AF65-F5344CB8AC3E}">
        <p14:creationId xmlns:p14="http://schemas.microsoft.com/office/powerpoint/2010/main" val="15883698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p:txBody>
          <a:bodyPr/>
          <a:lstStyle/>
          <a:p>
            <a:r>
              <a:rPr lang="en-US" altLang="en-US"/>
              <a:t>Communication and Maintenance</a:t>
            </a:r>
          </a:p>
        </p:txBody>
      </p:sp>
      <p:sp>
        <p:nvSpPr>
          <p:cNvPr id="15363" name="Rectangle 3" descr="Rectangle: Click to edit Master text styles&#10;Second level&#10;Third level&#10;Fourth level&#10;Fifth level"/>
          <p:cNvSpPr>
            <a:spLocks noGrp="1" noChangeArrowheads="1"/>
          </p:cNvSpPr>
          <p:nvPr>
            <p:ph idx="1"/>
          </p:nvPr>
        </p:nvSpPr>
        <p:spPr>
          <a:xfrm>
            <a:off x="457200" y="1476375"/>
            <a:ext cx="8229600" cy="4667250"/>
          </a:xfrm>
        </p:spPr>
        <p:txBody>
          <a:bodyPr>
            <a:normAutofit lnSpcReduction="10000"/>
          </a:bodyPr>
          <a:lstStyle/>
          <a:p>
            <a:pPr>
              <a:lnSpc>
                <a:spcPct val="90000"/>
              </a:lnSpc>
            </a:pPr>
            <a:r>
              <a:rPr lang="en-US" altLang="en-US" sz="2300" dirty="0"/>
              <a:t>Accurate public/stakeholder understandings of the crisis (evolving)</a:t>
            </a:r>
          </a:p>
          <a:p>
            <a:pPr>
              <a:lnSpc>
                <a:spcPct val="90000"/>
              </a:lnSpc>
            </a:pPr>
            <a:r>
              <a:rPr lang="en-US" altLang="en-US" sz="2300" dirty="0"/>
              <a:t>Background factors and issues</a:t>
            </a:r>
          </a:p>
          <a:p>
            <a:pPr>
              <a:lnSpc>
                <a:spcPct val="90000"/>
              </a:lnSpc>
            </a:pPr>
            <a:r>
              <a:rPr lang="en-US" altLang="en-US" sz="2300" dirty="0"/>
              <a:t>Accurate public/stakeholder understandings of recovery/solicitation of support where appropriate</a:t>
            </a:r>
          </a:p>
          <a:p>
            <a:pPr>
              <a:lnSpc>
                <a:spcPct val="90000"/>
              </a:lnSpc>
            </a:pPr>
            <a:r>
              <a:rPr lang="en-US" altLang="en-US" sz="2300" dirty="0"/>
              <a:t>Broad based/ongoing support, cooperation and alliances with stakeholders, agencies, organizations, and outside agencies</a:t>
            </a:r>
          </a:p>
          <a:p>
            <a:pPr>
              <a:lnSpc>
                <a:spcPct val="90000"/>
              </a:lnSpc>
            </a:pPr>
            <a:r>
              <a:rPr lang="en-US" altLang="en-US" sz="2300" dirty="0"/>
              <a:t>Feedback from affected publics/correction of any misunderstandings/rumors - watch the Internet as close as traditional media to gauge how the situation is being perceived.</a:t>
            </a:r>
          </a:p>
          <a:p>
            <a:pPr>
              <a:lnSpc>
                <a:spcPct val="90000"/>
              </a:lnSpc>
            </a:pPr>
            <a:r>
              <a:rPr lang="en-US" altLang="en-US" sz="2300" dirty="0"/>
              <a:t>Develop corporate identity and image restoration strategy.</a:t>
            </a:r>
          </a:p>
          <a:p>
            <a:pPr lvl="1">
              <a:lnSpc>
                <a:spcPct val="90000"/>
              </a:lnSpc>
            </a:pPr>
            <a:r>
              <a:rPr lang="en-US" altLang="en-US" sz="2000" dirty="0"/>
              <a:t>Parallel tracks must be maintained</a:t>
            </a:r>
          </a:p>
          <a:p>
            <a:pPr lvl="1">
              <a:lnSpc>
                <a:spcPct val="90000"/>
              </a:lnSpc>
            </a:pPr>
            <a:r>
              <a:rPr lang="en-US" altLang="en-US" sz="2000" dirty="0"/>
              <a:t>Prepare for after the crisis DURING the crisis</a:t>
            </a:r>
          </a:p>
          <a:p>
            <a:pPr lvl="2">
              <a:lnSpc>
                <a:spcPct val="90000"/>
              </a:lnSpc>
            </a:pPr>
            <a:r>
              <a:rPr lang="en-US" altLang="en-US" sz="1700" dirty="0"/>
              <a:t>Begin to plan good media stories</a:t>
            </a:r>
          </a:p>
          <a:p>
            <a:pPr>
              <a:lnSpc>
                <a:spcPct val="90000"/>
              </a:lnSpc>
              <a:buFont typeface="Wingdings" panose="05000000000000000000" pitchFamily="2" charset="2"/>
              <a:buNone/>
            </a:pPr>
            <a:endParaRPr lang="en-US" altLang="en-US" sz="2400" dirty="0"/>
          </a:p>
          <a:p>
            <a:pPr>
              <a:lnSpc>
                <a:spcPct val="90000"/>
              </a:lnSpc>
              <a:buFont typeface="Wingdings" panose="05000000000000000000" pitchFamily="2" charset="2"/>
              <a:buNone/>
            </a:pPr>
            <a:endParaRPr lang="en-US" altLang="en-US" sz="2400" dirty="0"/>
          </a:p>
          <a:p>
            <a:pPr>
              <a:lnSpc>
                <a:spcPct val="90000"/>
              </a:lnSpc>
              <a:buFont typeface="Wingdings" panose="05000000000000000000" pitchFamily="2" charset="2"/>
              <a:buNone/>
            </a:pPr>
            <a:endParaRPr lang="en-US" altLang="en-US" sz="2400" dirty="0"/>
          </a:p>
          <a:p>
            <a:pPr>
              <a:lnSpc>
                <a:spcPct val="90000"/>
              </a:lnSpc>
            </a:pPr>
            <a:endParaRPr lang="en-US" altLang="en-US" sz="2400" dirty="0"/>
          </a:p>
        </p:txBody>
      </p:sp>
    </p:spTree>
    <p:extLst>
      <p:ext uri="{BB962C8B-B14F-4D97-AF65-F5344CB8AC3E}">
        <p14:creationId xmlns:p14="http://schemas.microsoft.com/office/powerpoint/2010/main" val="13662881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a:lstStyle/>
          <a:p>
            <a:r>
              <a:rPr lang="en-US" altLang="en-US"/>
              <a:t>Communication and Resolution</a:t>
            </a:r>
          </a:p>
        </p:txBody>
      </p:sp>
      <p:sp>
        <p:nvSpPr>
          <p:cNvPr id="16387" name="Rectangle 3" descr="Rectangle: Click to edit Master text styles&#10;Second level&#10;Third level&#10;Fourth level&#10;Fifth level"/>
          <p:cNvSpPr>
            <a:spLocks noGrp="1" noChangeArrowheads="1"/>
          </p:cNvSpPr>
          <p:nvPr>
            <p:ph idx="1"/>
          </p:nvPr>
        </p:nvSpPr>
        <p:spPr>
          <a:xfrm>
            <a:off x="477838" y="1692275"/>
            <a:ext cx="8229600" cy="4246563"/>
          </a:xfrm>
        </p:spPr>
        <p:txBody>
          <a:bodyPr/>
          <a:lstStyle/>
          <a:p>
            <a:pPr>
              <a:lnSpc>
                <a:spcPct val="90000"/>
              </a:lnSpc>
            </a:pPr>
            <a:r>
              <a:rPr lang="en-US" altLang="en-US"/>
              <a:t>Inform and persuade stakeholders about ongoing response, recovery and rebuilding</a:t>
            </a:r>
          </a:p>
          <a:p>
            <a:pPr>
              <a:lnSpc>
                <a:spcPct val="90000"/>
              </a:lnSpc>
            </a:pPr>
            <a:r>
              <a:rPr lang="en-US" altLang="en-US"/>
              <a:t>Facilitate broad-based, honest, open discussion of cause, blame, responsibility, and adequacy of response</a:t>
            </a:r>
          </a:p>
          <a:p>
            <a:pPr>
              <a:lnSpc>
                <a:spcPct val="90000"/>
              </a:lnSpc>
            </a:pPr>
            <a:r>
              <a:rPr lang="en-US" altLang="en-US"/>
              <a:t>Improve/create public understanding of new activities, policies and procedures</a:t>
            </a:r>
            <a:endParaRPr lang="en-US" altLang="en-US" b="1"/>
          </a:p>
          <a:p>
            <a:pPr>
              <a:lnSpc>
                <a:spcPct val="90000"/>
              </a:lnSpc>
            </a:pPr>
            <a:r>
              <a:rPr lang="en-US" altLang="en-US"/>
              <a:t>Reestablish/repair relationships with stakeholders and restore corporate identity and image</a:t>
            </a:r>
            <a:r>
              <a:rPr lang="en-US" altLang="en-US" sz="2400"/>
              <a:t> </a:t>
            </a:r>
          </a:p>
          <a:p>
            <a:pPr>
              <a:lnSpc>
                <a:spcPct val="90000"/>
              </a:lnSpc>
              <a:buFont typeface="Wingdings" panose="05000000000000000000" pitchFamily="2" charset="2"/>
              <a:buNone/>
            </a:pPr>
            <a:endParaRPr lang="en-US" altLang="en-US" sz="2400"/>
          </a:p>
        </p:txBody>
      </p:sp>
    </p:spTree>
    <p:extLst>
      <p:ext uri="{BB962C8B-B14F-4D97-AF65-F5344CB8AC3E}">
        <p14:creationId xmlns:p14="http://schemas.microsoft.com/office/powerpoint/2010/main" val="29142687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p:txBody>
          <a:bodyPr/>
          <a:lstStyle/>
          <a:p>
            <a:r>
              <a:rPr lang="en-US" altLang="en-US"/>
              <a:t>Communication and Evaluation</a:t>
            </a:r>
          </a:p>
        </p:txBody>
      </p:sp>
      <p:sp>
        <p:nvSpPr>
          <p:cNvPr id="17411" name="Rectangle 3" descr="Rectangle: Click to edit Master text styles&#10;Second level&#10;Third level&#10;Fourth level&#10;Fifth level"/>
          <p:cNvSpPr>
            <a:spLocks noGrp="1" noChangeArrowheads="1"/>
          </p:cNvSpPr>
          <p:nvPr>
            <p:ph idx="1"/>
          </p:nvPr>
        </p:nvSpPr>
        <p:spPr>
          <a:xfrm>
            <a:off x="539750" y="1804988"/>
            <a:ext cx="8229600" cy="3992562"/>
          </a:xfrm>
        </p:spPr>
        <p:txBody>
          <a:bodyPr>
            <a:normAutofit fontScale="92500"/>
          </a:bodyPr>
          <a:lstStyle/>
          <a:p>
            <a:r>
              <a:rPr lang="en-US" altLang="en-US" sz="2400" dirty="0"/>
              <a:t>Evaluate and assess responses, including communication effectiveness of all personnel.</a:t>
            </a:r>
          </a:p>
          <a:p>
            <a:r>
              <a:rPr lang="en-US" altLang="en-US" sz="2400" dirty="0"/>
              <a:t>Document, formalize, and communicate lessons learned.</a:t>
            </a:r>
          </a:p>
          <a:p>
            <a:pPr lvl="1"/>
            <a:r>
              <a:rPr lang="en-US" altLang="en-US" sz="2100" dirty="0"/>
              <a:t>Hold post-crisis meeting</a:t>
            </a:r>
          </a:p>
          <a:p>
            <a:pPr lvl="1"/>
            <a:r>
              <a:rPr lang="en-US" altLang="en-US" sz="2100" dirty="0"/>
              <a:t>Determine actions to improve crisis communication and response capability</a:t>
            </a:r>
            <a:r>
              <a:rPr lang="en-US" altLang="en-US" sz="2100" dirty="0">
                <a:latin typeface="Geneva" pitchFamily="-107" charset="0"/>
              </a:rPr>
              <a:t> </a:t>
            </a:r>
            <a:endParaRPr lang="en-US" altLang="en-US" sz="2100" dirty="0"/>
          </a:p>
          <a:p>
            <a:pPr lvl="2"/>
            <a:r>
              <a:rPr lang="en-US" altLang="en-US" sz="1800" dirty="0"/>
              <a:t>Did the plan work? </a:t>
            </a:r>
          </a:p>
          <a:p>
            <a:pPr lvl="2"/>
            <a:r>
              <a:rPr lang="en-US" altLang="en-US" sz="1800" dirty="0"/>
              <a:t>Should changes be made to it?</a:t>
            </a:r>
            <a:endParaRPr lang="en-US" altLang="en-US" sz="1800" dirty="0">
              <a:latin typeface="Geneva" pitchFamily="-107" charset="0"/>
            </a:endParaRPr>
          </a:p>
          <a:p>
            <a:r>
              <a:rPr lang="en-US" altLang="en-US" sz="2400" dirty="0"/>
              <a:t>Create linkages to pre-crisis activities.</a:t>
            </a:r>
          </a:p>
          <a:p>
            <a:pPr lvl="1" eaLnBrk="1" hangingPunct="1">
              <a:lnSpc>
                <a:spcPct val="80000"/>
              </a:lnSpc>
            </a:pPr>
            <a:r>
              <a:rPr lang="en-US" altLang="en-US" sz="2000" dirty="0"/>
              <a:t>Determine the cause(s) of the crisis.</a:t>
            </a:r>
          </a:p>
          <a:p>
            <a:pPr lvl="1" eaLnBrk="1" hangingPunct="1">
              <a:lnSpc>
                <a:spcPct val="80000"/>
              </a:lnSpc>
            </a:pPr>
            <a:r>
              <a:rPr lang="en-US" altLang="en-US" sz="2000" dirty="0"/>
              <a:t>Decide which strategies and policies can be developed that will prevent similar or related crises.</a:t>
            </a:r>
          </a:p>
        </p:txBody>
      </p:sp>
    </p:spTree>
    <p:extLst>
      <p:ext uri="{BB962C8B-B14F-4D97-AF65-F5344CB8AC3E}">
        <p14:creationId xmlns:p14="http://schemas.microsoft.com/office/powerpoint/2010/main" val="22400473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p:txBody>
          <a:bodyPr/>
          <a:lstStyle/>
          <a:p>
            <a:r>
              <a:rPr lang="en-US" altLang="en-US"/>
              <a:t>Strategic Crisis Response</a:t>
            </a:r>
          </a:p>
        </p:txBody>
      </p:sp>
      <p:sp>
        <p:nvSpPr>
          <p:cNvPr id="18435" name="Rectangle 7" descr="Rectangle: Click to edit Master text styles&#10;Second level&#10;Third level&#10;Fourth level&#10;Fifth level"/>
          <p:cNvSpPr>
            <a:spLocks noGrp="1" noChangeArrowheads="1"/>
          </p:cNvSpPr>
          <p:nvPr>
            <p:ph idx="1"/>
          </p:nvPr>
        </p:nvSpPr>
        <p:spPr>
          <a:xfrm>
            <a:off x="817563" y="1739900"/>
            <a:ext cx="7772400" cy="4086225"/>
          </a:xfrm>
        </p:spPr>
        <p:txBody>
          <a:bodyPr>
            <a:normAutofit fontScale="85000" lnSpcReduction="20000"/>
          </a:bodyPr>
          <a:lstStyle/>
          <a:p>
            <a:r>
              <a:rPr lang="en-US" altLang="en-US" sz="2400" dirty="0"/>
              <a:t>Concern for victims (Empathy)</a:t>
            </a:r>
          </a:p>
          <a:p>
            <a:r>
              <a:rPr lang="en-US" altLang="en-US" sz="2400" dirty="0"/>
              <a:t>Spokesperson/CEO  </a:t>
            </a:r>
          </a:p>
          <a:p>
            <a:r>
              <a:rPr lang="en-US" altLang="en-US" sz="2400" dirty="0"/>
              <a:t>Renewal – crisis as an opportunity for organizational renewal…emphasizing possibilities over issues of cause, blame, and culpability</a:t>
            </a:r>
          </a:p>
          <a:p>
            <a:r>
              <a:rPr lang="en-US" altLang="en-US" sz="2400" dirty="0">
                <a:hlinkClick r:id="rId3"/>
              </a:rPr>
              <a:t>Speed of Response </a:t>
            </a:r>
            <a:r>
              <a:rPr lang="en-US" altLang="en-US" sz="2400" dirty="0"/>
              <a:t>- Take the first 24 hours very seriously – this is when the issues are framed and the company is judged by its response.</a:t>
            </a:r>
          </a:p>
          <a:p>
            <a:pPr lvl="1"/>
            <a:r>
              <a:rPr lang="en-US" altLang="en-US" sz="2100" dirty="0"/>
              <a:t>Especially in a SM driven world</a:t>
            </a:r>
          </a:p>
          <a:p>
            <a:r>
              <a:rPr lang="en-US" altLang="en-US" sz="2400" dirty="0"/>
              <a:t>Honesty</a:t>
            </a:r>
          </a:p>
          <a:p>
            <a:r>
              <a:rPr lang="en-US" altLang="en-US" sz="2400" dirty="0"/>
              <a:t>Accessibility</a:t>
            </a:r>
          </a:p>
          <a:p>
            <a:r>
              <a:rPr lang="en-US" altLang="en-US" sz="2400" dirty="0"/>
              <a:t>Social Media – Abide by the “Rule of Three” – if you have to respond more than three times it is no longer a conversation, rather a fight</a:t>
            </a:r>
          </a:p>
          <a:p>
            <a:pPr lvl="1"/>
            <a:r>
              <a:rPr lang="en-US" altLang="en-US" sz="2100" dirty="0"/>
              <a:t>Applebee's – Waitress Chelsea Welch and Pastor </a:t>
            </a:r>
            <a:r>
              <a:rPr lang="en-US" altLang="en-US" sz="2100" dirty="0" err="1"/>
              <a:t>Alois</a:t>
            </a:r>
            <a:r>
              <a:rPr lang="en-US" altLang="en-US" sz="2100" dirty="0"/>
              <a:t> Bell</a:t>
            </a:r>
          </a:p>
        </p:txBody>
      </p:sp>
    </p:spTree>
    <p:extLst>
      <p:ext uri="{BB962C8B-B14F-4D97-AF65-F5344CB8AC3E}">
        <p14:creationId xmlns:p14="http://schemas.microsoft.com/office/powerpoint/2010/main" val="25259200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609600" y="425450"/>
            <a:ext cx="6484938" cy="838200"/>
          </a:xfrm>
        </p:spPr>
        <p:txBody>
          <a:bodyPr/>
          <a:lstStyle/>
          <a:p>
            <a:pPr eaLnBrk="1" hangingPunct="1">
              <a:lnSpc>
                <a:spcPct val="90000"/>
              </a:lnSpc>
            </a:pPr>
            <a:r>
              <a:rPr lang="en-US" altLang="en-US"/>
              <a:t>Choosing a spokesperson</a:t>
            </a:r>
            <a:r>
              <a:rPr lang="en-US" altLang="en-US" sz="4000"/>
              <a:t> </a:t>
            </a:r>
          </a:p>
        </p:txBody>
      </p:sp>
      <p:sp>
        <p:nvSpPr>
          <p:cNvPr id="19459" name="Rectangle 4" descr="Rectangle: Click to edit Master text styles&#10;Second level&#10;Third level&#10;Fourth level&#10;Fifth level"/>
          <p:cNvSpPr>
            <a:spLocks noGrp="1" noChangeArrowheads="1"/>
          </p:cNvSpPr>
          <p:nvPr>
            <p:ph type="body" idx="1"/>
          </p:nvPr>
        </p:nvSpPr>
        <p:spPr/>
        <p:txBody>
          <a:bodyPr/>
          <a:lstStyle/>
          <a:p>
            <a:pPr eaLnBrk="1" hangingPunct="1"/>
            <a:r>
              <a:rPr lang="en-US" altLang="en-US" sz="2400" dirty="0"/>
              <a:t>This person sets the style for handling the crisis (may or may not be the CEO).</a:t>
            </a:r>
          </a:p>
          <a:p>
            <a:pPr eaLnBrk="1" hangingPunct="1"/>
            <a:r>
              <a:rPr lang="en-US" altLang="en-US" sz="2400" dirty="0"/>
              <a:t>Might be different for different types of crises.</a:t>
            </a:r>
          </a:p>
          <a:p>
            <a:pPr eaLnBrk="1" hangingPunct="1"/>
            <a:r>
              <a:rPr lang="en-US" altLang="en-US" sz="2400" dirty="0"/>
              <a:t>Should be perceived by the publics as knowledgeable and up-to-date on developments, should show empathy.</a:t>
            </a:r>
          </a:p>
          <a:p>
            <a:pPr eaLnBrk="1" hangingPunct="1"/>
            <a:r>
              <a:rPr lang="en-US" altLang="en-US" sz="2400" dirty="0"/>
              <a:t>If you use someone different for internal communication vs external communication, you must be sure the two present exactly the same info. </a:t>
            </a:r>
          </a:p>
          <a:p>
            <a:pPr lvl="1"/>
            <a:r>
              <a:rPr lang="en-US" altLang="en-US" sz="2100" dirty="0"/>
              <a:t>Remember: employees should never learn something about their organization from the media first (unless it just happened, like a fire).</a:t>
            </a:r>
          </a:p>
        </p:txBody>
      </p:sp>
    </p:spTree>
    <p:extLst>
      <p:ext uri="{BB962C8B-B14F-4D97-AF65-F5344CB8AC3E}">
        <p14:creationId xmlns:p14="http://schemas.microsoft.com/office/powerpoint/2010/main" val="494164275"/>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a:lstStyle/>
          <a:p>
            <a:pPr eaLnBrk="1" hangingPunct="1"/>
            <a:r>
              <a:rPr lang="en-US" altLang="en-US"/>
              <a:t>In Summary…</a:t>
            </a:r>
          </a:p>
        </p:txBody>
      </p:sp>
      <p:sp>
        <p:nvSpPr>
          <p:cNvPr id="33795" name="Rectangle 3" descr="Rectangle: Click to edit Master text styles&#10;Second level&#10;Third level&#10;Fourth level&#10;Fifth level"/>
          <p:cNvSpPr>
            <a:spLocks noGrp="1" noChangeArrowheads="1"/>
          </p:cNvSpPr>
          <p:nvPr>
            <p:ph type="body" idx="1"/>
          </p:nvPr>
        </p:nvSpPr>
        <p:spPr>
          <a:xfrm>
            <a:off x="868363" y="2520950"/>
            <a:ext cx="7772400" cy="2882900"/>
          </a:xfrm>
        </p:spPr>
        <p:txBody>
          <a:bodyPr>
            <a:normAutofit fontScale="92500" lnSpcReduction="20000"/>
          </a:bodyPr>
          <a:lstStyle/>
          <a:p>
            <a:pPr eaLnBrk="1" hangingPunct="1"/>
            <a:r>
              <a:rPr lang="en-US" altLang="en-US" dirty="0"/>
              <a:t>Forewarn and prepare management (issue monitoring).</a:t>
            </a:r>
          </a:p>
          <a:p>
            <a:pPr lvl="1"/>
            <a:r>
              <a:rPr lang="en-US" altLang="en-US" dirty="0"/>
              <a:t>Social dashboards - </a:t>
            </a:r>
            <a:r>
              <a:rPr lang="en-US" altLang="en-US" dirty="0" err="1"/>
              <a:t>Hootsuite</a:t>
            </a:r>
            <a:endParaRPr lang="en-US" altLang="en-US" dirty="0"/>
          </a:p>
          <a:p>
            <a:pPr eaLnBrk="1" hangingPunct="1"/>
            <a:r>
              <a:rPr lang="en-US" altLang="en-US" dirty="0"/>
              <a:t>Convince management to act.</a:t>
            </a:r>
          </a:p>
          <a:p>
            <a:pPr eaLnBrk="1" hangingPunct="1"/>
            <a:r>
              <a:rPr lang="en-US" altLang="en-US" dirty="0"/>
              <a:t>Give the rest of the management team insight and information they don’t have because of their background and training.</a:t>
            </a:r>
          </a:p>
        </p:txBody>
      </p:sp>
      <p:sp>
        <p:nvSpPr>
          <p:cNvPr id="4" name="Rectangle 2"/>
          <p:cNvSpPr txBox="1">
            <a:spLocks noChangeArrowheads="1"/>
          </p:cNvSpPr>
          <p:nvPr/>
        </p:nvSpPr>
        <p:spPr bwMode="gray">
          <a:xfrm>
            <a:off x="812800" y="1520825"/>
            <a:ext cx="7772400" cy="838200"/>
          </a:xfrm>
          <a:prstGeom prst="rect">
            <a:avLst/>
          </a:prstGeom>
          <a:noFill/>
          <a:ln w="9525">
            <a:noFill/>
            <a:miter lim="800000"/>
            <a:headEnd/>
            <a:tailEnd/>
          </a:ln>
        </p:spPr>
        <p:txBody>
          <a:bodyPr anchor="b"/>
          <a:lstStyle/>
          <a:p>
            <a:pPr>
              <a:defRPr/>
            </a:pPr>
            <a:r>
              <a:rPr lang="en-US" sz="3600" b="1" kern="0" dirty="0">
                <a:latin typeface="+mj-lt"/>
                <a:ea typeface="+mj-ea"/>
                <a:cs typeface="+mj-cs"/>
              </a:rPr>
              <a:t>PR’s Responsibility in a Crisis:</a:t>
            </a:r>
          </a:p>
        </p:txBody>
      </p:sp>
    </p:spTree>
    <p:extLst>
      <p:ext uri="{BB962C8B-B14F-4D97-AF65-F5344CB8AC3E}">
        <p14:creationId xmlns:p14="http://schemas.microsoft.com/office/powerpoint/2010/main" val="159164561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352800" y="1524000"/>
            <a:ext cx="5638800" cy="990600"/>
          </a:xfrm>
        </p:spPr>
        <p:txBody>
          <a:bodyPr/>
          <a:lstStyle/>
          <a:p>
            <a:r>
              <a:rPr lang="en-US" dirty="0"/>
              <a:t>Media Relations</a:t>
            </a:r>
          </a:p>
        </p:txBody>
      </p:sp>
    </p:spTree>
    <p:extLst>
      <p:ext uri="{BB962C8B-B14F-4D97-AF65-F5344CB8AC3E}">
        <p14:creationId xmlns:p14="http://schemas.microsoft.com/office/powerpoint/2010/main" val="419557391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2"/>
          <p:cNvSpPr>
            <a:spLocks noGrp="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cs typeface="Arial" charset="0"/>
              </a:rPr>
              <a:t>Definition</a:t>
            </a:r>
          </a:p>
        </p:txBody>
      </p:sp>
      <p:sp>
        <p:nvSpPr>
          <p:cNvPr id="13315" name="Content Placeholder 3"/>
          <p:cNvSpPr>
            <a:spLocks noGrp="1"/>
          </p:cNvSpPr>
          <p:nvPr>
            <p:ph idx="1"/>
          </p:nvPr>
        </p:nvSpPr>
        <p:spPr bwMode="auto">
          <a:xfrm>
            <a:off x="457200" y="1828800"/>
            <a:ext cx="8382000" cy="4495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sz="2800" dirty="0">
                <a:cs typeface="Arial" charset="0"/>
              </a:rPr>
              <a:t>Media relations </a:t>
            </a:r>
            <a:r>
              <a:rPr lang="en-US" sz="2800" u="sng" dirty="0">
                <a:cs typeface="Arial" charset="0"/>
              </a:rPr>
              <a:t>definition</a:t>
            </a:r>
            <a:r>
              <a:rPr lang="en-US" sz="2800" dirty="0">
                <a:cs typeface="Arial" charset="0"/>
              </a:rPr>
              <a:t> </a:t>
            </a:r>
          </a:p>
          <a:p>
            <a:pPr lvl="1"/>
            <a:r>
              <a:rPr lang="en-US" sz="2400" b="1" i="1" dirty="0">
                <a:cs typeface="Arial" charset="0"/>
              </a:rPr>
              <a:t>Mutually beneficial associations between</a:t>
            </a:r>
            <a:r>
              <a:rPr lang="en-US" sz="2400" i="1" dirty="0">
                <a:cs typeface="Arial" charset="0"/>
              </a:rPr>
              <a:t> publicists or </a:t>
            </a:r>
            <a:r>
              <a:rPr lang="en-US" sz="2400" b="1" i="1" dirty="0">
                <a:cs typeface="Arial" charset="0"/>
              </a:rPr>
              <a:t>public relations </a:t>
            </a:r>
            <a:r>
              <a:rPr lang="en-US" sz="2400" i="1" dirty="0">
                <a:cs typeface="Arial" charset="0"/>
              </a:rPr>
              <a:t>professionals and members of </a:t>
            </a:r>
            <a:r>
              <a:rPr lang="en-US" sz="2400" b="1" i="1" dirty="0">
                <a:cs typeface="Arial" charset="0"/>
              </a:rPr>
              <a:t>media</a:t>
            </a:r>
            <a:r>
              <a:rPr lang="en-US" sz="2400" i="1" dirty="0">
                <a:cs typeface="Arial" charset="0"/>
              </a:rPr>
              <a:t> organizations as a condition for </a:t>
            </a:r>
            <a:r>
              <a:rPr lang="en-US" sz="2400" b="1" i="1" u="sng" dirty="0">
                <a:cs typeface="Arial" charset="0"/>
              </a:rPr>
              <a:t>reaching audiences with messages</a:t>
            </a:r>
            <a:r>
              <a:rPr lang="en-US" sz="2400" i="1" dirty="0">
                <a:cs typeface="Arial" charset="0"/>
              </a:rPr>
              <a:t> of news or features of interest</a:t>
            </a:r>
          </a:p>
          <a:p>
            <a:pPr lvl="1"/>
            <a:r>
              <a:rPr lang="en-US" sz="2400" i="1" dirty="0">
                <a:cs typeface="Arial" charset="0"/>
              </a:rPr>
              <a:t>Maintaining up-to-date </a:t>
            </a:r>
            <a:r>
              <a:rPr lang="en-US" sz="2400" b="1" i="1" dirty="0">
                <a:cs typeface="Arial" charset="0"/>
              </a:rPr>
              <a:t>lists</a:t>
            </a:r>
            <a:r>
              <a:rPr lang="en-US" sz="2400" i="1" dirty="0">
                <a:cs typeface="Arial" charset="0"/>
              </a:rPr>
              <a:t> of media people and a </a:t>
            </a:r>
            <a:r>
              <a:rPr lang="en-US" sz="2400" b="1" i="1" dirty="0">
                <a:cs typeface="Arial" charset="0"/>
              </a:rPr>
              <a:t>knowledge</a:t>
            </a:r>
            <a:r>
              <a:rPr lang="en-US" sz="2400" i="1" dirty="0">
                <a:cs typeface="Arial" charset="0"/>
              </a:rPr>
              <a:t> of media </a:t>
            </a:r>
            <a:r>
              <a:rPr lang="en-US" sz="2400" i="1" u="sng" dirty="0">
                <a:cs typeface="Arial" charset="0"/>
              </a:rPr>
              <a:t>audience</a:t>
            </a:r>
            <a:r>
              <a:rPr lang="en-US" sz="2400" i="1" dirty="0">
                <a:cs typeface="Arial" charset="0"/>
              </a:rPr>
              <a:t> interests are critical to the function</a:t>
            </a:r>
          </a:p>
          <a:p>
            <a:pPr lvl="1"/>
            <a:r>
              <a:rPr lang="en-US" sz="2400" b="1" i="1" dirty="0">
                <a:cs typeface="Arial" charset="0"/>
              </a:rPr>
              <a:t>Dealing with communication media</a:t>
            </a:r>
            <a:r>
              <a:rPr lang="en-US" sz="2400" i="1" dirty="0">
                <a:cs typeface="Arial" charset="0"/>
              </a:rPr>
              <a:t> in seeking publicity or responding to their interest in the organization</a:t>
            </a:r>
          </a:p>
        </p:txBody>
      </p:sp>
      <p:sp>
        <p:nvSpPr>
          <p:cNvPr id="11268" name="Slide Number Placeholder 1"/>
          <p:cNvSpPr>
            <a:spLocks noGrp="1"/>
          </p:cNvSpPr>
          <p:nvPr>
            <p:ph type="sldNum" sz="quarter" idx="10"/>
          </p:nvPr>
        </p:nvSpPr>
        <p:spPr/>
        <p:txBody>
          <a:bodyPr/>
          <a:lstStyle/>
          <a:p>
            <a:pPr>
              <a:defRPr/>
            </a:pPr>
            <a:fld id="{0D517586-7833-4F2E-A9A3-79BE2A480684}" type="slidenum">
              <a:rPr lang="en-US" smtClean="0"/>
              <a:pPr>
                <a:defRPr/>
              </a:pPr>
              <a:t>17</a:t>
            </a:fld>
            <a:endParaRPr lang="en-US" dirty="0"/>
          </a:p>
        </p:txBody>
      </p:sp>
    </p:spTree>
    <p:extLst>
      <p:ext uri="{BB962C8B-B14F-4D97-AF65-F5344CB8AC3E}">
        <p14:creationId xmlns:p14="http://schemas.microsoft.com/office/powerpoint/2010/main" val="133360022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fr-FR">
                <a:cs typeface="Arial" charset="0"/>
              </a:rPr>
              <a:t>Speed</a:t>
            </a:r>
            <a:endParaRPr lang="fr-FR" altLang="fr-FR">
              <a:cs typeface="Arial" charset="0"/>
            </a:endParaRPr>
          </a:p>
        </p:txBody>
      </p:sp>
      <p:sp>
        <p:nvSpPr>
          <p:cNvPr id="14339" name="Rectangle 3"/>
          <p:cNvSpPr>
            <a:spLocks noGrp="1" noChangeArrowheads="1"/>
          </p:cNvSpPr>
          <p:nvPr>
            <p:ph idx="1"/>
          </p:nvPr>
        </p:nvSpPr>
        <p:spPr bwMode="auto">
          <a:xfrm>
            <a:off x="457200" y="1644817"/>
            <a:ext cx="3886199" cy="140318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fontScale="92500" lnSpcReduction="20000"/>
          </a:bodyPr>
          <a:lstStyle/>
          <a:p>
            <a:pPr>
              <a:buFont typeface="Wingdings" pitchFamily="2" charset="2"/>
              <a:buNone/>
            </a:pPr>
            <a:r>
              <a:rPr lang="fr-FR" altLang="fr-FR" sz="2800" dirty="0">
                <a:cs typeface="Arial" charset="0"/>
              </a:rPr>
              <a:t>The speed </a:t>
            </a:r>
            <a:r>
              <a:rPr lang="fr-FR" altLang="fr-FR" sz="2800" dirty="0" err="1">
                <a:cs typeface="Arial" charset="0"/>
              </a:rPr>
              <a:t>with</a:t>
            </a:r>
            <a:r>
              <a:rPr lang="fr-FR" altLang="fr-FR" sz="2800" dirty="0">
                <a:cs typeface="Arial" charset="0"/>
              </a:rPr>
              <a:t> </a:t>
            </a:r>
            <a:r>
              <a:rPr lang="fr-FR" altLang="fr-FR" sz="2800" dirty="0" err="1">
                <a:cs typeface="Arial" charset="0"/>
              </a:rPr>
              <a:t>which</a:t>
            </a:r>
            <a:r>
              <a:rPr lang="fr-FR" altLang="fr-FR" sz="2800" dirty="0">
                <a:cs typeface="Arial" charset="0"/>
              </a:rPr>
              <a:t> the news </a:t>
            </a:r>
            <a:r>
              <a:rPr lang="fr-FR" altLang="fr-FR" sz="2800" dirty="0" err="1">
                <a:cs typeface="Arial" charset="0"/>
              </a:rPr>
              <a:t>is</a:t>
            </a:r>
            <a:r>
              <a:rPr lang="fr-FR" altLang="fr-FR" sz="2800" dirty="0">
                <a:cs typeface="Arial" charset="0"/>
              </a:rPr>
              <a:t> </a:t>
            </a:r>
            <a:r>
              <a:rPr lang="fr-FR" altLang="fr-FR" sz="2800" dirty="0" err="1">
                <a:cs typeface="Arial" charset="0"/>
              </a:rPr>
              <a:t>produced</a:t>
            </a:r>
            <a:r>
              <a:rPr lang="fr-FR" altLang="fr-FR" sz="2800" dirty="0">
                <a:cs typeface="Arial" charset="0"/>
              </a:rPr>
              <a:t> and </a:t>
            </a:r>
            <a:r>
              <a:rPr lang="fr-FR" altLang="fr-FR" sz="2800" dirty="0" err="1">
                <a:cs typeface="Arial" charset="0"/>
              </a:rPr>
              <a:t>shared</a:t>
            </a:r>
            <a:r>
              <a:rPr lang="fr-FR" altLang="fr-FR" sz="2800" dirty="0">
                <a:cs typeface="Arial" charset="0"/>
              </a:rPr>
              <a:t> has </a:t>
            </a:r>
            <a:r>
              <a:rPr lang="fr-FR" altLang="fr-FR" sz="2800" dirty="0" err="1">
                <a:cs typeface="Arial" charset="0"/>
              </a:rPr>
              <a:t>altered</a:t>
            </a:r>
            <a:r>
              <a:rPr lang="fr-FR" altLang="fr-FR" sz="2800" dirty="0">
                <a:cs typeface="Arial" charset="0"/>
              </a:rPr>
              <a:t> media relations.</a:t>
            </a:r>
          </a:p>
        </p:txBody>
      </p:sp>
      <p:pic>
        <p:nvPicPr>
          <p:cNvPr id="5124" name="Picture 4" descr="http://abcnews.go.com/images/Technology/gty_holding_iphone_5_nt_120921_mn.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420000">
            <a:off x="6879701" y="277220"/>
            <a:ext cx="1726023" cy="1294518"/>
          </a:xfrm>
          <a:prstGeom prst="rect">
            <a:avLst/>
          </a:prstGeom>
          <a:noFill/>
          <a:effectLst>
            <a:glow rad="63500">
              <a:schemeClr val="accent2">
                <a:satMod val="175000"/>
                <a:alpha val="40000"/>
              </a:schemeClr>
            </a:glow>
            <a:outerShdw blurRad="50800" dist="50800" dir="5400000" algn="ctr" rotWithShape="0">
              <a:schemeClr val="accent2">
                <a:lumMod val="75000"/>
              </a:schemeClr>
            </a:outerShdw>
          </a:effectLst>
          <a:extLst>
            <a:ext uri="{909E8E84-426E-40DD-AFC4-6F175D3DCCD1}">
              <a14:hiddenFill xmlns:a14="http://schemas.microsoft.com/office/drawing/2010/main">
                <a:solidFill>
                  <a:srgbClr val="FFFFFF"/>
                </a:solidFill>
              </a14:hiddenFill>
            </a:ext>
          </a:extLst>
        </p:spPr>
      </p:pic>
      <p:pic>
        <p:nvPicPr>
          <p:cNvPr id="2" name="Picture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495800" y="1933395"/>
            <a:ext cx="2924175" cy="1457325"/>
          </a:xfrm>
          <a:prstGeom prst="rect">
            <a:avLst/>
          </a:prstGeom>
        </p:spPr>
      </p:pic>
      <p:pic>
        <p:nvPicPr>
          <p:cNvPr id="3" name="Picture 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52400" y="3048000"/>
            <a:ext cx="5248274" cy="2911043"/>
          </a:xfrm>
          <a:prstGeom prst="rect">
            <a:avLst/>
          </a:prstGeom>
        </p:spPr>
      </p:pic>
      <p:pic>
        <p:nvPicPr>
          <p:cNvPr id="4" name="Picture 3"/>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727448" y="4231618"/>
            <a:ext cx="4038600" cy="2517114"/>
          </a:xfrm>
          <a:prstGeom prst="rect">
            <a:avLst/>
          </a:prstGeom>
        </p:spPr>
      </p:pic>
    </p:spTree>
    <p:extLst>
      <p:ext uri="{BB962C8B-B14F-4D97-AF65-F5344CB8AC3E}">
        <p14:creationId xmlns:p14="http://schemas.microsoft.com/office/powerpoint/2010/main" val="1590393167"/>
      </p:ext>
    </p:extLst>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15"/>
          <p:cNvSpPr>
            <a:spLocks noGrp="1" noChangeArrowheads="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fr-FR" dirty="0">
                <a:cs typeface="Arial" charset="0"/>
              </a:rPr>
              <a:t>Who Are the Media?</a:t>
            </a:r>
            <a:endParaRPr lang="fr-FR" altLang="fr-FR" dirty="0">
              <a:cs typeface="Arial" charset="0"/>
            </a:endParaRPr>
          </a:p>
        </p:txBody>
      </p:sp>
      <p:sp>
        <p:nvSpPr>
          <p:cNvPr id="16387" name="Rectangle 3"/>
          <p:cNvSpPr>
            <a:spLocks noGrp="1" noChangeArrowheads="1"/>
          </p:cNvSpPr>
          <p:nvPr>
            <p:ph idx="1"/>
          </p:nvPr>
        </p:nvSpPr>
        <p:spPr bwMode="auto">
          <a:xfrm>
            <a:off x="457200" y="1600200"/>
            <a:ext cx="6186488" cy="45259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buFont typeface="Wingdings" pitchFamily="2" charset="2"/>
              <a:buNone/>
            </a:pPr>
            <a:r>
              <a:rPr lang="fr-FR" altLang="fr-FR" sz="2800" dirty="0">
                <a:cs typeface="Arial" charset="0"/>
              </a:rPr>
              <a:t>News and the Web</a:t>
            </a:r>
          </a:p>
          <a:p>
            <a:r>
              <a:rPr lang="fr-FR" altLang="fr-FR" sz="2500" dirty="0" err="1">
                <a:cs typeface="Arial" charset="0"/>
              </a:rPr>
              <a:t>Anyone</a:t>
            </a:r>
            <a:r>
              <a:rPr lang="fr-FR" altLang="fr-FR" sz="2500" dirty="0">
                <a:cs typeface="Arial" charset="0"/>
              </a:rPr>
              <a:t> </a:t>
            </a:r>
            <a:r>
              <a:rPr lang="fr-FR" altLang="fr-FR" sz="2500" dirty="0" err="1">
                <a:cs typeface="Arial" charset="0"/>
              </a:rPr>
              <a:t>can</a:t>
            </a:r>
            <a:r>
              <a:rPr lang="fr-FR" altLang="fr-FR" sz="2500" dirty="0">
                <a:cs typeface="Arial" charset="0"/>
              </a:rPr>
              <a:t> </a:t>
            </a:r>
            <a:r>
              <a:rPr lang="fr-FR" altLang="fr-FR" sz="2500" dirty="0" err="1">
                <a:cs typeface="Arial" charset="0"/>
              </a:rPr>
              <a:t>be</a:t>
            </a:r>
            <a:r>
              <a:rPr lang="fr-FR" altLang="fr-FR" sz="2500" dirty="0">
                <a:cs typeface="Arial" charset="0"/>
              </a:rPr>
              <a:t> a </a:t>
            </a:r>
            <a:r>
              <a:rPr lang="fr-FR" altLang="fr-FR" sz="2500" dirty="0" err="1">
                <a:cs typeface="Arial" charset="0"/>
              </a:rPr>
              <a:t>publisher</a:t>
            </a:r>
            <a:r>
              <a:rPr lang="fr-FR" altLang="fr-FR" sz="2500" dirty="0">
                <a:cs typeface="Arial" charset="0"/>
              </a:rPr>
              <a:t> or editor</a:t>
            </a:r>
          </a:p>
          <a:p>
            <a:r>
              <a:rPr lang="en-US" sz="2500" dirty="0">
                <a:cs typeface="Arial" charset="0"/>
              </a:rPr>
              <a:t>Bloggers now have most of the power and brand control</a:t>
            </a:r>
          </a:p>
          <a:p>
            <a:r>
              <a:rPr lang="en-US" sz="2500" dirty="0">
                <a:cs typeface="Arial" charset="0"/>
              </a:rPr>
              <a:t>Readers regularly publish comments </a:t>
            </a:r>
            <a:br>
              <a:rPr lang="en-US" sz="2500" dirty="0">
                <a:cs typeface="Arial" charset="0"/>
              </a:rPr>
            </a:br>
            <a:r>
              <a:rPr lang="en-US" sz="2500" dirty="0">
                <a:cs typeface="Arial" charset="0"/>
              </a:rPr>
              <a:t>on journalists’ articles</a:t>
            </a:r>
          </a:p>
          <a:p>
            <a:r>
              <a:rPr lang="en-US" sz="2500" dirty="0">
                <a:cs typeface="Arial" charset="0"/>
              </a:rPr>
              <a:t>Social media spread word-of-mouth </a:t>
            </a:r>
            <a:br>
              <a:rPr lang="en-US" sz="2500" dirty="0">
                <a:cs typeface="Arial" charset="0"/>
              </a:rPr>
            </a:br>
            <a:r>
              <a:rPr lang="en-US" sz="2500" dirty="0">
                <a:cs typeface="Arial" charset="0"/>
              </a:rPr>
              <a:t>at broadband speeds</a:t>
            </a:r>
          </a:p>
          <a:p>
            <a:r>
              <a:rPr lang="en-US" sz="2500" dirty="0">
                <a:cs typeface="Arial" charset="0"/>
              </a:rPr>
              <a:t>Twitter and Facebook allow instantaneous </a:t>
            </a:r>
            <a:br>
              <a:rPr lang="en-US" sz="2500" dirty="0">
                <a:cs typeface="Arial" charset="0"/>
              </a:rPr>
            </a:br>
            <a:r>
              <a:rPr lang="en-US" sz="2500" dirty="0">
                <a:cs typeface="Arial" charset="0"/>
              </a:rPr>
              <a:t>broadcasting of comments</a:t>
            </a:r>
          </a:p>
          <a:p>
            <a:endParaRPr lang="fr-FR" altLang="fr-FR" sz="2800" dirty="0">
              <a:cs typeface="Arial" charset="0"/>
            </a:endParaRPr>
          </a:p>
        </p:txBody>
      </p:sp>
      <p:sp>
        <p:nvSpPr>
          <p:cNvPr id="2" name="TextBox 1"/>
          <p:cNvSpPr txBox="1"/>
          <p:nvPr/>
        </p:nvSpPr>
        <p:spPr>
          <a:xfrm>
            <a:off x="6553200" y="5235589"/>
            <a:ext cx="2377988" cy="369332"/>
          </a:xfrm>
          <a:prstGeom prst="rect">
            <a:avLst/>
          </a:prstGeom>
          <a:noFill/>
        </p:spPr>
        <p:txBody>
          <a:bodyPr wrap="square" rtlCol="0">
            <a:spAutoFit/>
          </a:bodyPr>
          <a:lstStyle/>
          <a:p>
            <a:r>
              <a:rPr lang="en-US" dirty="0"/>
              <a:t>Who owns the story?</a:t>
            </a:r>
          </a:p>
        </p:txBody>
      </p:sp>
      <p:pic>
        <p:nvPicPr>
          <p:cNvPr id="7172" name="Picture 4" descr="http://stevedavis.com.au/wp-content/uploads/2012/03/guardian-three-little-pigs-video.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48913" y="2391225"/>
            <a:ext cx="2685150" cy="2685150"/>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a:extLst/>
        </p:spPr>
      </p:pic>
      <p:pic>
        <p:nvPicPr>
          <p:cNvPr id="7176" name="Picture 8" descr="http://benrobb.com/wp-content/uploads/2012/03/wordpress-facebook-twitter.jpg?9d7bd4">
            <a:hlinkClick r:id="rId5"/>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305472" y="0"/>
            <a:ext cx="1832444" cy="17224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70828729"/>
      </p:ext>
    </p:extLst>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400300" y="1600200"/>
            <a:ext cx="5638800" cy="990600"/>
          </a:xfrm>
        </p:spPr>
        <p:txBody>
          <a:bodyPr/>
          <a:lstStyle/>
          <a:p>
            <a:r>
              <a:rPr lang="en-US" dirty="0"/>
              <a:t>Who Does What?</a:t>
            </a:r>
          </a:p>
        </p:txBody>
      </p:sp>
      <p:sp>
        <p:nvSpPr>
          <p:cNvPr id="2" name="TextBox 1"/>
          <p:cNvSpPr txBox="1"/>
          <p:nvPr/>
        </p:nvSpPr>
        <p:spPr>
          <a:xfrm>
            <a:off x="2819400" y="3048000"/>
            <a:ext cx="4800600" cy="1077218"/>
          </a:xfrm>
          <a:prstGeom prst="rect">
            <a:avLst/>
          </a:prstGeom>
          <a:noFill/>
        </p:spPr>
        <p:txBody>
          <a:bodyPr wrap="square" rtlCol="0">
            <a:spAutoFit/>
          </a:bodyPr>
          <a:lstStyle/>
          <a:p>
            <a:r>
              <a:rPr lang="en-US" sz="3200" dirty="0"/>
              <a:t>Let’s Talk Roles &amp; Responsibilities </a:t>
            </a:r>
          </a:p>
        </p:txBody>
      </p:sp>
    </p:spTree>
    <p:extLst>
      <p:ext uri="{BB962C8B-B14F-4D97-AF65-F5344CB8AC3E}">
        <p14:creationId xmlns:p14="http://schemas.microsoft.com/office/powerpoint/2010/main" val="267450490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2"/>
          <p:cNvSpPr>
            <a:spLocks noGrp="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dirty="0">
                <a:cs typeface="Arial" charset="0"/>
              </a:rPr>
              <a:t>Media Channels</a:t>
            </a:r>
          </a:p>
        </p:txBody>
      </p:sp>
      <p:sp>
        <p:nvSpPr>
          <p:cNvPr id="22531" name="Content Placeholder 3"/>
          <p:cNvSpPr>
            <a:spLocks noGrp="1"/>
          </p:cNvSpPr>
          <p:nvPr>
            <p:ph idx="1"/>
          </p:nvPr>
        </p:nvSpPr>
        <p:spPr bwMode="auto">
          <a:xfrm>
            <a:off x="457200" y="1752600"/>
            <a:ext cx="8077200" cy="452596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342900" lvl="2" indent="-342900"/>
            <a:r>
              <a:rPr lang="en-US" sz="2800" dirty="0">
                <a:cs typeface="Arial" charset="0"/>
              </a:rPr>
              <a:t>With what media type can you best reach your target audience? </a:t>
            </a:r>
          </a:p>
          <a:p>
            <a:pPr lvl="1"/>
            <a:r>
              <a:rPr lang="en-US" sz="1800" dirty="0">
                <a:cs typeface="Arial" charset="0"/>
              </a:rPr>
              <a:t>Newspapers </a:t>
            </a:r>
          </a:p>
          <a:p>
            <a:pPr lvl="1"/>
            <a:r>
              <a:rPr lang="en-US" sz="1800" dirty="0">
                <a:cs typeface="Arial" charset="0"/>
              </a:rPr>
              <a:t>Wire Services/News Syndicates </a:t>
            </a:r>
          </a:p>
          <a:p>
            <a:pPr lvl="1"/>
            <a:r>
              <a:rPr lang="en-US" sz="1800" dirty="0">
                <a:cs typeface="Arial" charset="0"/>
              </a:rPr>
              <a:t>Magazines </a:t>
            </a:r>
          </a:p>
          <a:p>
            <a:pPr lvl="1"/>
            <a:r>
              <a:rPr lang="en-US" sz="1800" dirty="0">
                <a:cs typeface="Arial" charset="0"/>
              </a:rPr>
              <a:t>Radio </a:t>
            </a:r>
          </a:p>
          <a:p>
            <a:pPr lvl="1"/>
            <a:r>
              <a:rPr lang="en-US" sz="1800" dirty="0">
                <a:cs typeface="Arial" charset="0"/>
              </a:rPr>
              <a:t>Television </a:t>
            </a:r>
          </a:p>
          <a:p>
            <a:pPr lvl="1"/>
            <a:r>
              <a:rPr lang="en-US" sz="1800" dirty="0">
                <a:cs typeface="Arial" charset="0"/>
              </a:rPr>
              <a:t>Company Webpage </a:t>
            </a:r>
          </a:p>
          <a:p>
            <a:pPr lvl="1"/>
            <a:r>
              <a:rPr lang="en-US" sz="1800" dirty="0">
                <a:cs typeface="Arial" charset="0"/>
              </a:rPr>
              <a:t>E-mail </a:t>
            </a:r>
          </a:p>
          <a:p>
            <a:pPr lvl="1"/>
            <a:r>
              <a:rPr lang="en-US" sz="1800" dirty="0">
                <a:cs typeface="Arial" charset="0"/>
              </a:rPr>
              <a:t>VNRs </a:t>
            </a:r>
          </a:p>
          <a:p>
            <a:pPr lvl="1"/>
            <a:r>
              <a:rPr lang="en-US" sz="1800" dirty="0">
                <a:cs typeface="Arial" charset="0"/>
              </a:rPr>
              <a:t>Direct mailings </a:t>
            </a:r>
          </a:p>
          <a:p>
            <a:pPr lvl="1"/>
            <a:r>
              <a:rPr lang="en-US" sz="1800" dirty="0">
                <a:cs typeface="Arial" charset="0"/>
              </a:rPr>
              <a:t>Social media</a:t>
            </a:r>
          </a:p>
          <a:p>
            <a:pPr marL="800100" lvl="3" indent="-342900"/>
            <a:endParaRPr lang="en-US" dirty="0">
              <a:cs typeface="Arial" charset="0"/>
            </a:endParaRPr>
          </a:p>
          <a:p>
            <a:pPr>
              <a:buFontTx/>
              <a:buNone/>
            </a:pPr>
            <a:endParaRPr lang="en-US" sz="2800" dirty="0">
              <a:cs typeface="Arial" charset="0"/>
            </a:endParaRPr>
          </a:p>
          <a:p>
            <a:pPr>
              <a:buFontTx/>
              <a:buNone/>
            </a:pPr>
            <a:endParaRPr lang="en-US" sz="2800" dirty="0">
              <a:cs typeface="Arial" charset="0"/>
            </a:endParaRPr>
          </a:p>
        </p:txBody>
      </p:sp>
      <p:pic>
        <p:nvPicPr>
          <p:cNvPr id="13316" name="Picture 4" descr="http://marillesblog.files.wordpress.com/2011/07/mass_media.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00600" y="2971800"/>
            <a:ext cx="3619500" cy="25717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8096920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2"/>
          <p:cNvSpPr>
            <a:spLocks noGrp="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dirty="0">
                <a:cs typeface="Arial" charset="0"/>
              </a:rPr>
              <a:t>The Reporters Role</a:t>
            </a:r>
          </a:p>
        </p:txBody>
      </p:sp>
      <p:sp>
        <p:nvSpPr>
          <p:cNvPr id="10243" name="Content Placeholder 3"/>
          <p:cNvSpPr>
            <a:spLocks noGrp="1"/>
          </p:cNvSpPr>
          <p:nvPr>
            <p:ph idx="1"/>
          </p:nvPr>
        </p:nvSpPr>
        <p:spPr bwMode="auto">
          <a:xfrm>
            <a:off x="457200" y="1828800"/>
            <a:ext cx="8382000" cy="4495800"/>
          </a:xfrm>
          <a:ln>
            <a:miter lim="800000"/>
            <a:headEnd/>
            <a:tailEnd/>
          </a:ln>
        </p:spPr>
        <p:txBody>
          <a:bodyPr vert="horz" wrap="square" lIns="91440" tIns="45720" rIns="91440" bIns="45720" numCol="1" anchor="t" anchorCtr="0" compatLnSpc="1">
            <a:prstTxWarp prst="textNoShape">
              <a:avLst/>
            </a:prstTxWarp>
            <a:normAutofit/>
          </a:bodyPr>
          <a:lstStyle/>
          <a:p>
            <a:pPr fontAlgn="auto">
              <a:spcAft>
                <a:spcPts val="0"/>
              </a:spcAft>
              <a:defRPr/>
            </a:pPr>
            <a:r>
              <a:rPr lang="en-US" sz="2400" dirty="0">
                <a:latin typeface="Arial" charset="0"/>
              </a:rPr>
              <a:t>Generate reader interest</a:t>
            </a:r>
          </a:p>
          <a:p>
            <a:pPr fontAlgn="auto">
              <a:spcAft>
                <a:spcPts val="0"/>
              </a:spcAft>
              <a:defRPr/>
            </a:pPr>
            <a:r>
              <a:rPr lang="en-US" sz="2400" dirty="0">
                <a:latin typeface="Arial" charset="0"/>
              </a:rPr>
              <a:t>Tell all sides of the story, not just yours</a:t>
            </a:r>
          </a:p>
          <a:p>
            <a:pPr fontAlgn="auto">
              <a:spcAft>
                <a:spcPts val="0"/>
              </a:spcAft>
              <a:defRPr/>
            </a:pPr>
            <a:r>
              <a:rPr lang="en-US" sz="2400" dirty="0">
                <a:latin typeface="Arial" charset="0"/>
              </a:rPr>
              <a:t>Gather information from multiple sources: </a:t>
            </a:r>
            <a:br>
              <a:rPr lang="en-US" sz="2400" dirty="0">
                <a:latin typeface="Arial" charset="0"/>
              </a:rPr>
            </a:br>
            <a:r>
              <a:rPr lang="en-US" sz="2400" dirty="0">
                <a:latin typeface="Arial" charset="0"/>
              </a:rPr>
              <a:t>customers, competitors, analysts</a:t>
            </a:r>
          </a:p>
          <a:p>
            <a:pPr fontAlgn="auto">
              <a:spcAft>
                <a:spcPts val="0"/>
              </a:spcAft>
              <a:defRPr/>
            </a:pPr>
            <a:r>
              <a:rPr lang="en-US" sz="2400" dirty="0">
                <a:latin typeface="Arial" charset="0"/>
              </a:rPr>
              <a:t>Obtain timely, useful information </a:t>
            </a:r>
          </a:p>
          <a:p>
            <a:pPr fontAlgn="auto">
              <a:spcAft>
                <a:spcPts val="0"/>
              </a:spcAft>
              <a:defRPr/>
            </a:pPr>
            <a:r>
              <a:rPr lang="en-US" sz="2400" dirty="0">
                <a:latin typeface="Arial" charset="0"/>
              </a:rPr>
              <a:t>Work under deadline pressure</a:t>
            </a:r>
          </a:p>
          <a:p>
            <a:pPr fontAlgn="auto">
              <a:spcAft>
                <a:spcPts val="0"/>
              </a:spcAft>
              <a:defRPr/>
            </a:pPr>
            <a:r>
              <a:rPr lang="en-US" sz="2400" dirty="0">
                <a:latin typeface="Arial" charset="0"/>
              </a:rPr>
              <a:t>Report on a variety of news, which may or </a:t>
            </a:r>
            <a:br>
              <a:rPr lang="en-US" sz="2400" dirty="0">
                <a:latin typeface="Arial" charset="0"/>
              </a:rPr>
            </a:br>
            <a:r>
              <a:rPr lang="en-US" sz="2400" dirty="0">
                <a:latin typeface="Arial" charset="0"/>
              </a:rPr>
              <a:t>may not include your topic/industry or company</a:t>
            </a:r>
          </a:p>
          <a:p>
            <a:pPr>
              <a:buFontTx/>
              <a:buNone/>
              <a:defRPr/>
            </a:pPr>
            <a:endParaRPr lang="en-US" sz="2000" dirty="0">
              <a:cs typeface="Arial" charset="0"/>
            </a:endParaRPr>
          </a:p>
        </p:txBody>
      </p:sp>
      <p:pic>
        <p:nvPicPr>
          <p:cNvPr id="14338" name="Picture 2" descr="http://prssautsa.files.wordpress.com/2011/11/reporters_in_jasper_ask_post-debate_questions_of_the_incumbent-lg.jpg">
            <a:hlinkClick r:id="rId3"/>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191397" y="685800"/>
            <a:ext cx="2714405" cy="188891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439197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4" fill="hold" nodeType="afterEffect">
                                  <p:stCondLst>
                                    <p:cond delay="0"/>
                                  </p:stCondLst>
                                  <p:childTnLst>
                                    <p:set>
                                      <p:cBhvr>
                                        <p:cTn id="6" dur="1" fill="hold">
                                          <p:stCondLst>
                                            <p:cond delay="0"/>
                                          </p:stCondLst>
                                        </p:cTn>
                                        <p:tgtEl>
                                          <p:spTgt spid="10243">
                                            <p:txEl>
                                              <p:pRg st="0" end="0"/>
                                            </p:txEl>
                                          </p:spTgt>
                                        </p:tgtEl>
                                        <p:attrNameLst>
                                          <p:attrName>style.visibility</p:attrName>
                                        </p:attrNameLst>
                                      </p:cBhvr>
                                      <p:to>
                                        <p:strVal val="visible"/>
                                      </p:to>
                                    </p:set>
                                    <p:animEffect transition="in" filter="slide(fromBottom)">
                                      <p:cBhvr>
                                        <p:cTn id="7" dur="500"/>
                                        <p:tgtEl>
                                          <p:spTgt spid="10243">
                                            <p:txEl>
                                              <p:pRg st="0" end="0"/>
                                            </p:txEl>
                                          </p:spTgt>
                                        </p:tgtEl>
                                      </p:cBhvr>
                                    </p:animEffect>
                                  </p:childTnLst>
                                </p:cTn>
                              </p:par>
                            </p:childTnLst>
                          </p:cTn>
                        </p:par>
                        <p:par>
                          <p:cTn id="8" fill="hold">
                            <p:stCondLst>
                              <p:cond delay="500"/>
                            </p:stCondLst>
                            <p:childTnLst>
                              <p:par>
                                <p:cTn id="9" presetID="12" presetClass="entr" presetSubtype="4" fill="hold" nodeType="afterEffect">
                                  <p:stCondLst>
                                    <p:cond delay="0"/>
                                  </p:stCondLst>
                                  <p:childTnLst>
                                    <p:set>
                                      <p:cBhvr>
                                        <p:cTn id="10" dur="1" fill="hold">
                                          <p:stCondLst>
                                            <p:cond delay="0"/>
                                          </p:stCondLst>
                                        </p:cTn>
                                        <p:tgtEl>
                                          <p:spTgt spid="10243">
                                            <p:txEl>
                                              <p:pRg st="1" end="1"/>
                                            </p:txEl>
                                          </p:spTgt>
                                        </p:tgtEl>
                                        <p:attrNameLst>
                                          <p:attrName>style.visibility</p:attrName>
                                        </p:attrNameLst>
                                      </p:cBhvr>
                                      <p:to>
                                        <p:strVal val="visible"/>
                                      </p:to>
                                    </p:set>
                                    <p:animEffect transition="in" filter="slide(fromBottom)">
                                      <p:cBhvr>
                                        <p:cTn id="11" dur="500"/>
                                        <p:tgtEl>
                                          <p:spTgt spid="10243">
                                            <p:txEl>
                                              <p:pRg st="1" end="1"/>
                                            </p:txEl>
                                          </p:spTgt>
                                        </p:tgtEl>
                                      </p:cBhvr>
                                    </p:animEffect>
                                  </p:childTnLst>
                                </p:cTn>
                              </p:par>
                            </p:childTnLst>
                          </p:cTn>
                        </p:par>
                        <p:par>
                          <p:cTn id="12" fill="hold">
                            <p:stCondLst>
                              <p:cond delay="1000"/>
                            </p:stCondLst>
                            <p:childTnLst>
                              <p:par>
                                <p:cTn id="13" presetID="12" presetClass="entr" presetSubtype="4" fill="hold" nodeType="afterEffect">
                                  <p:stCondLst>
                                    <p:cond delay="0"/>
                                  </p:stCondLst>
                                  <p:childTnLst>
                                    <p:set>
                                      <p:cBhvr>
                                        <p:cTn id="14" dur="1" fill="hold">
                                          <p:stCondLst>
                                            <p:cond delay="0"/>
                                          </p:stCondLst>
                                        </p:cTn>
                                        <p:tgtEl>
                                          <p:spTgt spid="10243">
                                            <p:txEl>
                                              <p:pRg st="2" end="2"/>
                                            </p:txEl>
                                          </p:spTgt>
                                        </p:tgtEl>
                                        <p:attrNameLst>
                                          <p:attrName>style.visibility</p:attrName>
                                        </p:attrNameLst>
                                      </p:cBhvr>
                                      <p:to>
                                        <p:strVal val="visible"/>
                                      </p:to>
                                    </p:set>
                                    <p:animEffect transition="in" filter="slide(fromBottom)">
                                      <p:cBhvr>
                                        <p:cTn id="15" dur="500"/>
                                        <p:tgtEl>
                                          <p:spTgt spid="10243">
                                            <p:txEl>
                                              <p:pRg st="2" end="2"/>
                                            </p:txEl>
                                          </p:spTgt>
                                        </p:tgtEl>
                                      </p:cBhvr>
                                    </p:animEffect>
                                  </p:childTnLst>
                                </p:cTn>
                              </p:par>
                            </p:childTnLst>
                          </p:cTn>
                        </p:par>
                        <p:par>
                          <p:cTn id="16" fill="hold">
                            <p:stCondLst>
                              <p:cond delay="1500"/>
                            </p:stCondLst>
                            <p:childTnLst>
                              <p:par>
                                <p:cTn id="17" presetID="12" presetClass="entr" presetSubtype="4" fill="hold" nodeType="afterEffect">
                                  <p:stCondLst>
                                    <p:cond delay="0"/>
                                  </p:stCondLst>
                                  <p:childTnLst>
                                    <p:set>
                                      <p:cBhvr>
                                        <p:cTn id="18" dur="1" fill="hold">
                                          <p:stCondLst>
                                            <p:cond delay="0"/>
                                          </p:stCondLst>
                                        </p:cTn>
                                        <p:tgtEl>
                                          <p:spTgt spid="10243">
                                            <p:txEl>
                                              <p:pRg st="3" end="3"/>
                                            </p:txEl>
                                          </p:spTgt>
                                        </p:tgtEl>
                                        <p:attrNameLst>
                                          <p:attrName>style.visibility</p:attrName>
                                        </p:attrNameLst>
                                      </p:cBhvr>
                                      <p:to>
                                        <p:strVal val="visible"/>
                                      </p:to>
                                    </p:set>
                                    <p:animEffect transition="in" filter="slide(fromBottom)">
                                      <p:cBhvr>
                                        <p:cTn id="19" dur="500"/>
                                        <p:tgtEl>
                                          <p:spTgt spid="10243">
                                            <p:txEl>
                                              <p:pRg st="3" end="3"/>
                                            </p:txEl>
                                          </p:spTgt>
                                        </p:tgtEl>
                                      </p:cBhvr>
                                    </p:animEffect>
                                  </p:childTnLst>
                                </p:cTn>
                              </p:par>
                            </p:childTnLst>
                          </p:cTn>
                        </p:par>
                        <p:par>
                          <p:cTn id="20" fill="hold">
                            <p:stCondLst>
                              <p:cond delay="2000"/>
                            </p:stCondLst>
                            <p:childTnLst>
                              <p:par>
                                <p:cTn id="21" presetID="12" presetClass="entr" presetSubtype="4" fill="hold" nodeType="afterEffect">
                                  <p:stCondLst>
                                    <p:cond delay="0"/>
                                  </p:stCondLst>
                                  <p:childTnLst>
                                    <p:set>
                                      <p:cBhvr>
                                        <p:cTn id="22" dur="1" fill="hold">
                                          <p:stCondLst>
                                            <p:cond delay="0"/>
                                          </p:stCondLst>
                                        </p:cTn>
                                        <p:tgtEl>
                                          <p:spTgt spid="10243">
                                            <p:txEl>
                                              <p:pRg st="4" end="4"/>
                                            </p:txEl>
                                          </p:spTgt>
                                        </p:tgtEl>
                                        <p:attrNameLst>
                                          <p:attrName>style.visibility</p:attrName>
                                        </p:attrNameLst>
                                      </p:cBhvr>
                                      <p:to>
                                        <p:strVal val="visible"/>
                                      </p:to>
                                    </p:set>
                                    <p:animEffect transition="in" filter="slide(fromBottom)">
                                      <p:cBhvr>
                                        <p:cTn id="23" dur="500"/>
                                        <p:tgtEl>
                                          <p:spTgt spid="10243">
                                            <p:txEl>
                                              <p:pRg st="4" end="4"/>
                                            </p:txEl>
                                          </p:spTgt>
                                        </p:tgtEl>
                                      </p:cBhvr>
                                    </p:animEffect>
                                  </p:childTnLst>
                                </p:cTn>
                              </p:par>
                            </p:childTnLst>
                          </p:cTn>
                        </p:par>
                        <p:par>
                          <p:cTn id="24" fill="hold">
                            <p:stCondLst>
                              <p:cond delay="2500"/>
                            </p:stCondLst>
                            <p:childTnLst>
                              <p:par>
                                <p:cTn id="25" presetID="12" presetClass="entr" presetSubtype="4" fill="hold" nodeType="afterEffect">
                                  <p:stCondLst>
                                    <p:cond delay="0"/>
                                  </p:stCondLst>
                                  <p:childTnLst>
                                    <p:set>
                                      <p:cBhvr>
                                        <p:cTn id="26" dur="1" fill="hold">
                                          <p:stCondLst>
                                            <p:cond delay="0"/>
                                          </p:stCondLst>
                                        </p:cTn>
                                        <p:tgtEl>
                                          <p:spTgt spid="10243">
                                            <p:txEl>
                                              <p:pRg st="5" end="5"/>
                                            </p:txEl>
                                          </p:spTgt>
                                        </p:tgtEl>
                                        <p:attrNameLst>
                                          <p:attrName>style.visibility</p:attrName>
                                        </p:attrNameLst>
                                      </p:cBhvr>
                                      <p:to>
                                        <p:strVal val="visible"/>
                                      </p:to>
                                    </p:set>
                                    <p:animEffect transition="in" filter="slide(fromBottom)">
                                      <p:cBhvr>
                                        <p:cTn id="27" dur="500"/>
                                        <p:tgtEl>
                                          <p:spTgt spid="1024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2"/>
          <p:cNvSpPr>
            <a:spLocks noGrp="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dirty="0">
                <a:cs typeface="Arial" charset="0"/>
              </a:rPr>
              <a:t>Your Role</a:t>
            </a:r>
          </a:p>
        </p:txBody>
      </p:sp>
      <p:sp>
        <p:nvSpPr>
          <p:cNvPr id="10243" name="Content Placeholder 3"/>
          <p:cNvSpPr>
            <a:spLocks noGrp="1"/>
          </p:cNvSpPr>
          <p:nvPr>
            <p:ph idx="1"/>
          </p:nvPr>
        </p:nvSpPr>
        <p:spPr bwMode="auto">
          <a:xfrm>
            <a:off x="457200" y="1828800"/>
            <a:ext cx="8382000" cy="4495800"/>
          </a:xfrm>
          <a:ln>
            <a:miter lim="800000"/>
            <a:headEnd/>
            <a:tailEnd/>
          </a:ln>
        </p:spPr>
        <p:txBody>
          <a:bodyPr vert="horz" wrap="square" lIns="91440" tIns="45720" rIns="91440" bIns="45720" numCol="1" anchor="t" anchorCtr="0" compatLnSpc="1">
            <a:prstTxWarp prst="textNoShape">
              <a:avLst/>
            </a:prstTxWarp>
            <a:normAutofit lnSpcReduction="10000"/>
          </a:bodyPr>
          <a:lstStyle/>
          <a:p>
            <a:pPr>
              <a:defRPr/>
            </a:pPr>
            <a:r>
              <a:rPr lang="en-US" sz="2400" dirty="0">
                <a:cs typeface="Arial" charset="0"/>
              </a:rPr>
              <a:t>Good media relations ensures accurate, balanced and timely release of your organization’s information</a:t>
            </a:r>
          </a:p>
          <a:p>
            <a:pPr>
              <a:defRPr/>
            </a:pPr>
            <a:r>
              <a:rPr lang="en-US" sz="2400" dirty="0">
                <a:cs typeface="Arial" charset="0"/>
              </a:rPr>
              <a:t>We are the middlemen – the connector</a:t>
            </a:r>
          </a:p>
          <a:p>
            <a:pPr>
              <a:defRPr/>
            </a:pPr>
            <a:r>
              <a:rPr lang="en-US" sz="2400" dirty="0">
                <a:cs typeface="Arial" charset="0"/>
              </a:rPr>
              <a:t>PR &amp; media have adversarial relationship, which serves the public interest </a:t>
            </a:r>
          </a:p>
          <a:p>
            <a:pPr>
              <a:defRPr/>
            </a:pPr>
            <a:r>
              <a:rPr lang="en-US" sz="2400" dirty="0">
                <a:cs typeface="Arial" charset="0"/>
              </a:rPr>
              <a:t>Cutlip’s guidelines for good media relations:</a:t>
            </a:r>
          </a:p>
          <a:p>
            <a:pPr marL="800100" lvl="1" indent="-342900">
              <a:buFont typeface="+mj-lt"/>
              <a:buAutoNum type="arabicPeriod"/>
              <a:defRPr/>
            </a:pPr>
            <a:r>
              <a:rPr lang="en-US" sz="1800" dirty="0">
                <a:cs typeface="Arial" charset="0"/>
              </a:rPr>
              <a:t>Be honest – never lie</a:t>
            </a:r>
          </a:p>
          <a:p>
            <a:pPr marL="800100" lvl="1" indent="-342900">
              <a:buFont typeface="+mj-lt"/>
              <a:buAutoNum type="arabicPeriod"/>
              <a:defRPr/>
            </a:pPr>
            <a:r>
              <a:rPr lang="en-US" sz="1800" dirty="0">
                <a:cs typeface="Arial" charset="0"/>
              </a:rPr>
              <a:t>Give service </a:t>
            </a:r>
          </a:p>
          <a:p>
            <a:pPr marL="800100" lvl="1" indent="-342900">
              <a:buFont typeface="+mj-lt"/>
              <a:buAutoNum type="arabicPeriod"/>
              <a:defRPr/>
            </a:pPr>
            <a:r>
              <a:rPr lang="en-US" sz="1800" dirty="0">
                <a:cs typeface="Arial" charset="0"/>
              </a:rPr>
              <a:t>Do not beg or complain</a:t>
            </a:r>
          </a:p>
          <a:p>
            <a:pPr marL="800100" lvl="1" indent="-342900">
              <a:buFont typeface="+mj-lt"/>
              <a:buAutoNum type="arabicPeriod"/>
              <a:defRPr/>
            </a:pPr>
            <a:r>
              <a:rPr lang="en-US" sz="1800" dirty="0">
                <a:cs typeface="Arial" charset="0"/>
              </a:rPr>
              <a:t>Do not ask to pull stories</a:t>
            </a:r>
          </a:p>
          <a:p>
            <a:pPr marL="800100" lvl="1" indent="-342900">
              <a:buFont typeface="+mj-lt"/>
              <a:buAutoNum type="arabicPeriod"/>
              <a:defRPr/>
            </a:pPr>
            <a:r>
              <a:rPr lang="en-US" sz="1800" dirty="0">
                <a:cs typeface="Arial" charset="0"/>
              </a:rPr>
              <a:t>Do not flood the media with news</a:t>
            </a:r>
          </a:p>
          <a:p>
            <a:pPr marL="400050">
              <a:defRPr/>
            </a:pPr>
            <a:r>
              <a:rPr lang="en-US" sz="2000" dirty="0">
                <a:latin typeface="Arial" pitchFamily="34" charset="0"/>
                <a:cs typeface="Arial" pitchFamily="34" charset="0"/>
              </a:rPr>
              <a:t>Goal = establish trust and long-term relationships</a:t>
            </a:r>
          </a:p>
          <a:p>
            <a:pPr>
              <a:buFontTx/>
              <a:buNone/>
              <a:defRPr/>
            </a:pPr>
            <a:endParaRPr lang="en-US" sz="2000" dirty="0">
              <a:cs typeface="Arial" charset="0"/>
            </a:endParaRPr>
          </a:p>
        </p:txBody>
      </p:sp>
      <p:pic>
        <p:nvPicPr>
          <p:cNvPr id="6"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5400" y="4648200"/>
            <a:ext cx="3787775" cy="111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pic>
      <p:pic>
        <p:nvPicPr>
          <p:cNvPr id="7" name="Picture 9"/>
          <p:cNvPicPr>
            <a:picLocks noChangeAspect="1" noChangeArrowheads="1"/>
          </p:cNvPicPr>
          <p:nvPr/>
        </p:nvPicPr>
        <p:blipFill>
          <a:blip r:embed="rId4" cstate="print"/>
          <a:srcRect b="42857"/>
          <a:stretch>
            <a:fillRect/>
          </a:stretch>
        </p:blipFill>
        <p:spPr bwMode="auto">
          <a:xfrm>
            <a:off x="4648201" y="4114800"/>
            <a:ext cx="4381656" cy="609600"/>
          </a:xfrm>
          <a:prstGeom prst="rect">
            <a:avLst/>
          </a:prstGeom>
          <a:noFill/>
          <a:ln w="9525">
            <a:noFill/>
            <a:miter lim="800000"/>
            <a:headEnd/>
            <a:tailEnd/>
          </a:ln>
          <a:effectLst>
            <a:outerShdw blurRad="50800" dist="38100" dir="2700000" algn="tl" rotWithShape="0">
              <a:prstClr val="black">
                <a:alpha val="40000"/>
              </a:prstClr>
            </a:outerShdw>
          </a:effectLst>
          <a:scene3d>
            <a:camera prst="perspectiveAbove"/>
            <a:lightRig rig="threePt" dir="t"/>
          </a:scene3d>
          <a:sp3d>
            <a:bevelT/>
          </a:sp3d>
        </p:spPr>
      </p:pic>
    </p:spTree>
    <p:extLst>
      <p:ext uri="{BB962C8B-B14F-4D97-AF65-F5344CB8AC3E}">
        <p14:creationId xmlns:p14="http://schemas.microsoft.com/office/powerpoint/2010/main" val="44177412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4" fill="hold" nodeType="afterEffect">
                                  <p:stCondLst>
                                    <p:cond delay="0"/>
                                  </p:stCondLst>
                                  <p:childTnLst>
                                    <p:set>
                                      <p:cBhvr>
                                        <p:cTn id="6" dur="1" fill="hold">
                                          <p:stCondLst>
                                            <p:cond delay="0"/>
                                          </p:stCondLst>
                                        </p:cTn>
                                        <p:tgtEl>
                                          <p:spTgt spid="10243">
                                            <p:txEl>
                                              <p:pRg st="0" end="0"/>
                                            </p:txEl>
                                          </p:spTgt>
                                        </p:tgtEl>
                                        <p:attrNameLst>
                                          <p:attrName>style.visibility</p:attrName>
                                        </p:attrNameLst>
                                      </p:cBhvr>
                                      <p:to>
                                        <p:strVal val="visible"/>
                                      </p:to>
                                    </p:set>
                                    <p:animEffect transition="in" filter="slide(fromBottom)">
                                      <p:cBhvr>
                                        <p:cTn id="7" dur="500"/>
                                        <p:tgtEl>
                                          <p:spTgt spid="10243">
                                            <p:txEl>
                                              <p:pRg st="0" end="0"/>
                                            </p:txEl>
                                          </p:spTgt>
                                        </p:tgtEl>
                                      </p:cBhvr>
                                    </p:animEffect>
                                  </p:childTnLst>
                                </p:cTn>
                              </p:par>
                            </p:childTnLst>
                          </p:cTn>
                        </p:par>
                        <p:par>
                          <p:cTn id="8" fill="hold" nodeType="afterGroup">
                            <p:stCondLst>
                              <p:cond delay="500"/>
                            </p:stCondLst>
                            <p:childTnLst>
                              <p:par>
                                <p:cTn id="9" presetID="12" presetClass="entr" presetSubtype="4" fill="hold" nodeType="afterEffect">
                                  <p:stCondLst>
                                    <p:cond delay="0"/>
                                  </p:stCondLst>
                                  <p:childTnLst>
                                    <p:set>
                                      <p:cBhvr>
                                        <p:cTn id="10" dur="1" fill="hold">
                                          <p:stCondLst>
                                            <p:cond delay="0"/>
                                          </p:stCondLst>
                                        </p:cTn>
                                        <p:tgtEl>
                                          <p:spTgt spid="10243">
                                            <p:txEl>
                                              <p:pRg st="1" end="1"/>
                                            </p:txEl>
                                          </p:spTgt>
                                        </p:tgtEl>
                                        <p:attrNameLst>
                                          <p:attrName>style.visibility</p:attrName>
                                        </p:attrNameLst>
                                      </p:cBhvr>
                                      <p:to>
                                        <p:strVal val="visible"/>
                                      </p:to>
                                    </p:set>
                                    <p:animEffect transition="in" filter="slide(fromBottom)">
                                      <p:cBhvr>
                                        <p:cTn id="11" dur="500"/>
                                        <p:tgtEl>
                                          <p:spTgt spid="10243">
                                            <p:txEl>
                                              <p:pRg st="1" end="1"/>
                                            </p:txEl>
                                          </p:spTgt>
                                        </p:tgtEl>
                                      </p:cBhvr>
                                    </p:animEffect>
                                  </p:childTnLst>
                                </p:cTn>
                              </p:par>
                            </p:childTnLst>
                          </p:cTn>
                        </p:par>
                        <p:par>
                          <p:cTn id="12" fill="hold" nodeType="afterGroup">
                            <p:stCondLst>
                              <p:cond delay="1000"/>
                            </p:stCondLst>
                            <p:childTnLst>
                              <p:par>
                                <p:cTn id="13" presetID="12" presetClass="entr" presetSubtype="4" fill="hold" nodeType="afterEffect">
                                  <p:stCondLst>
                                    <p:cond delay="0"/>
                                  </p:stCondLst>
                                  <p:childTnLst>
                                    <p:set>
                                      <p:cBhvr>
                                        <p:cTn id="14" dur="1" fill="hold">
                                          <p:stCondLst>
                                            <p:cond delay="0"/>
                                          </p:stCondLst>
                                        </p:cTn>
                                        <p:tgtEl>
                                          <p:spTgt spid="10243">
                                            <p:txEl>
                                              <p:pRg st="2" end="2"/>
                                            </p:txEl>
                                          </p:spTgt>
                                        </p:tgtEl>
                                        <p:attrNameLst>
                                          <p:attrName>style.visibility</p:attrName>
                                        </p:attrNameLst>
                                      </p:cBhvr>
                                      <p:to>
                                        <p:strVal val="visible"/>
                                      </p:to>
                                    </p:set>
                                    <p:animEffect transition="in" filter="slide(fromBottom)">
                                      <p:cBhvr>
                                        <p:cTn id="15" dur="500"/>
                                        <p:tgtEl>
                                          <p:spTgt spid="10243">
                                            <p:txEl>
                                              <p:pRg st="2" end="2"/>
                                            </p:txEl>
                                          </p:spTgt>
                                        </p:tgtEl>
                                      </p:cBhvr>
                                    </p:animEffect>
                                  </p:childTnLst>
                                </p:cTn>
                              </p:par>
                            </p:childTnLst>
                          </p:cTn>
                        </p:par>
                        <p:par>
                          <p:cTn id="16" fill="hold" nodeType="afterGroup">
                            <p:stCondLst>
                              <p:cond delay="1500"/>
                            </p:stCondLst>
                            <p:childTnLst>
                              <p:par>
                                <p:cTn id="17" presetID="2" presetClass="entr" presetSubtype="4" fill="hold" nodeType="afterEffect">
                                  <p:stCondLst>
                                    <p:cond delay="0"/>
                                  </p:stCondLst>
                                  <p:childTnLst>
                                    <p:set>
                                      <p:cBhvr>
                                        <p:cTn id="18" dur="1" fill="hold">
                                          <p:stCondLst>
                                            <p:cond delay="0"/>
                                          </p:stCondLst>
                                        </p:cTn>
                                        <p:tgtEl>
                                          <p:spTgt spid="10243">
                                            <p:txEl>
                                              <p:pRg st="3" end="3"/>
                                            </p:txEl>
                                          </p:spTgt>
                                        </p:tgtEl>
                                        <p:attrNameLst>
                                          <p:attrName>style.visibility</p:attrName>
                                        </p:attrNameLst>
                                      </p:cBhvr>
                                      <p:to>
                                        <p:strVal val="visible"/>
                                      </p:to>
                                    </p:set>
                                    <p:anim calcmode="lin" valueType="num">
                                      <p:cBhvr additive="base">
                                        <p:cTn id="19" dur="1000" fill="hold"/>
                                        <p:tgtEl>
                                          <p:spTgt spid="10243">
                                            <p:txEl>
                                              <p:pRg st="3" end="3"/>
                                            </p:txEl>
                                          </p:spTgt>
                                        </p:tgtEl>
                                        <p:attrNameLst>
                                          <p:attrName>ppt_x</p:attrName>
                                        </p:attrNameLst>
                                      </p:cBhvr>
                                      <p:tavLst>
                                        <p:tav tm="0">
                                          <p:val>
                                            <p:strVal val="#ppt_x"/>
                                          </p:val>
                                        </p:tav>
                                        <p:tav tm="100000">
                                          <p:val>
                                            <p:strVal val="#ppt_x"/>
                                          </p:val>
                                        </p:tav>
                                      </p:tavLst>
                                    </p:anim>
                                    <p:anim calcmode="lin" valueType="num">
                                      <p:cBhvr additive="base">
                                        <p:cTn id="20" dur="1000" fill="hold"/>
                                        <p:tgtEl>
                                          <p:spTgt spid="10243">
                                            <p:txEl>
                                              <p:pRg st="3" end="3"/>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10243">
                                            <p:txEl>
                                              <p:pRg st="4" end="4"/>
                                            </p:txEl>
                                          </p:spTgt>
                                        </p:tgtEl>
                                        <p:attrNameLst>
                                          <p:attrName>style.visibility</p:attrName>
                                        </p:attrNameLst>
                                      </p:cBhvr>
                                      <p:to>
                                        <p:strVal val="visible"/>
                                      </p:to>
                                    </p:set>
                                    <p:anim calcmode="lin" valueType="num">
                                      <p:cBhvr additive="base">
                                        <p:cTn id="23" dur="1000" fill="hold"/>
                                        <p:tgtEl>
                                          <p:spTgt spid="10243">
                                            <p:txEl>
                                              <p:pRg st="4" end="4"/>
                                            </p:txEl>
                                          </p:spTgt>
                                        </p:tgtEl>
                                        <p:attrNameLst>
                                          <p:attrName>ppt_x</p:attrName>
                                        </p:attrNameLst>
                                      </p:cBhvr>
                                      <p:tavLst>
                                        <p:tav tm="0">
                                          <p:val>
                                            <p:strVal val="#ppt_x"/>
                                          </p:val>
                                        </p:tav>
                                        <p:tav tm="100000">
                                          <p:val>
                                            <p:strVal val="#ppt_x"/>
                                          </p:val>
                                        </p:tav>
                                      </p:tavLst>
                                    </p:anim>
                                    <p:anim calcmode="lin" valueType="num">
                                      <p:cBhvr additive="base">
                                        <p:cTn id="24" dur="1000" fill="hold"/>
                                        <p:tgtEl>
                                          <p:spTgt spid="10243">
                                            <p:txEl>
                                              <p:pRg st="4" end="4"/>
                                            </p:txEl>
                                          </p:spTgt>
                                        </p:tgtEl>
                                        <p:attrNameLst>
                                          <p:attrName>ppt_y</p:attrName>
                                        </p:attrNameLst>
                                      </p:cBhvr>
                                      <p:tavLst>
                                        <p:tav tm="0">
                                          <p:val>
                                            <p:strVal val="1+#ppt_h/2"/>
                                          </p:val>
                                        </p:tav>
                                        <p:tav tm="100000">
                                          <p:val>
                                            <p:strVal val="#ppt_y"/>
                                          </p:val>
                                        </p:tav>
                                      </p:tavLst>
                                    </p:anim>
                                  </p:childTnLst>
                                </p:cTn>
                              </p:par>
                            </p:childTnLst>
                          </p:cTn>
                        </p:par>
                        <p:par>
                          <p:cTn id="25" fill="hold" nodeType="afterGroup">
                            <p:stCondLst>
                              <p:cond delay="2500"/>
                            </p:stCondLst>
                            <p:childTnLst>
                              <p:par>
                                <p:cTn id="26" presetID="2" presetClass="entr" presetSubtype="4" fill="hold" nodeType="afterEffect">
                                  <p:stCondLst>
                                    <p:cond delay="0"/>
                                  </p:stCondLst>
                                  <p:childTnLst>
                                    <p:set>
                                      <p:cBhvr>
                                        <p:cTn id="27" dur="1" fill="hold">
                                          <p:stCondLst>
                                            <p:cond delay="0"/>
                                          </p:stCondLst>
                                        </p:cTn>
                                        <p:tgtEl>
                                          <p:spTgt spid="6"/>
                                        </p:tgtEl>
                                        <p:attrNameLst>
                                          <p:attrName>style.visibility</p:attrName>
                                        </p:attrNameLst>
                                      </p:cBhvr>
                                      <p:to>
                                        <p:strVal val="visible"/>
                                      </p:to>
                                    </p:set>
                                    <p:anim calcmode="lin" valueType="num">
                                      <p:cBhvr additive="base">
                                        <p:cTn id="28" dur="500" fill="hold"/>
                                        <p:tgtEl>
                                          <p:spTgt spid="6"/>
                                        </p:tgtEl>
                                        <p:attrNameLst>
                                          <p:attrName>ppt_x</p:attrName>
                                        </p:attrNameLst>
                                      </p:cBhvr>
                                      <p:tavLst>
                                        <p:tav tm="0">
                                          <p:val>
                                            <p:strVal val="#ppt_x"/>
                                          </p:val>
                                        </p:tav>
                                        <p:tav tm="100000">
                                          <p:val>
                                            <p:strVal val="#ppt_x"/>
                                          </p:val>
                                        </p:tav>
                                      </p:tavLst>
                                    </p:anim>
                                    <p:anim calcmode="lin" valueType="num">
                                      <p:cBhvr additive="base">
                                        <p:cTn id="29" dur="500" fill="hold"/>
                                        <p:tgtEl>
                                          <p:spTgt spid="6"/>
                                        </p:tgtEl>
                                        <p:attrNameLst>
                                          <p:attrName>ppt_y</p:attrName>
                                        </p:attrNameLst>
                                      </p:cBhvr>
                                      <p:tavLst>
                                        <p:tav tm="0">
                                          <p:val>
                                            <p:strVal val="1+#ppt_h/2"/>
                                          </p:val>
                                        </p:tav>
                                        <p:tav tm="100000">
                                          <p:val>
                                            <p:strVal val="#ppt_y"/>
                                          </p:val>
                                        </p:tav>
                                      </p:tavLst>
                                    </p:anim>
                                  </p:childTnLst>
                                </p:cTn>
                              </p:par>
                            </p:childTnLst>
                          </p:cTn>
                        </p:par>
                        <p:par>
                          <p:cTn id="30" fill="hold" nodeType="afterGroup">
                            <p:stCondLst>
                              <p:cond delay="3000"/>
                            </p:stCondLst>
                            <p:childTnLst>
                              <p:par>
                                <p:cTn id="31" presetID="26" presetClass="entr" presetSubtype="0" fill="hold" nodeType="afterEffect">
                                  <p:stCondLst>
                                    <p:cond delay="0"/>
                                  </p:stCondLst>
                                  <p:childTnLst>
                                    <p:set>
                                      <p:cBhvr>
                                        <p:cTn id="32" dur="1" fill="hold">
                                          <p:stCondLst>
                                            <p:cond delay="0"/>
                                          </p:stCondLst>
                                        </p:cTn>
                                        <p:tgtEl>
                                          <p:spTgt spid="7"/>
                                        </p:tgtEl>
                                        <p:attrNameLst>
                                          <p:attrName>style.visibility</p:attrName>
                                        </p:attrNameLst>
                                      </p:cBhvr>
                                      <p:to>
                                        <p:strVal val="visible"/>
                                      </p:to>
                                    </p:set>
                                    <p:animEffect transition="in" filter="wipe(down)">
                                      <p:cBhvr>
                                        <p:cTn id="33" dur="580">
                                          <p:stCondLst>
                                            <p:cond delay="0"/>
                                          </p:stCondLst>
                                        </p:cTn>
                                        <p:tgtEl>
                                          <p:spTgt spid="7"/>
                                        </p:tgtEl>
                                      </p:cBhvr>
                                    </p:animEffect>
                                    <p:anim calcmode="lin" valueType="num">
                                      <p:cBhvr>
                                        <p:cTn id="34" dur="182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35" dur="664"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36" dur="664" tmFilter="0, 0; 0.125,0.2665; 0.25,0.4; 0.375,0.465; 0.5,0.5;  0.625,0.535; 0.75,0.6; 0.875,0.7335; 1,1">
                                          <p:stCondLst>
                                            <p:cond delay="664"/>
                                          </p:stCondLst>
                                        </p:cTn>
                                        <p:tgtEl>
                                          <p:spTgt spid="7"/>
                                        </p:tgtEl>
                                        <p:attrNameLst>
                                          <p:attrName>ppt_y</p:attrName>
                                        </p:attrNameLst>
                                      </p:cBhvr>
                                      <p:tavLst>
                                        <p:tav tm="0" fmla="#ppt_y-sin(pi*$)/9">
                                          <p:val>
                                            <p:fltVal val="0"/>
                                          </p:val>
                                        </p:tav>
                                        <p:tav tm="100000">
                                          <p:val>
                                            <p:fltVal val="1"/>
                                          </p:val>
                                        </p:tav>
                                      </p:tavLst>
                                    </p:anim>
                                    <p:anim calcmode="lin" valueType="num">
                                      <p:cBhvr>
                                        <p:cTn id="37" dur="332" tmFilter="0, 0; 0.125,0.2665; 0.25,0.4; 0.375,0.465; 0.5,0.5;  0.625,0.535; 0.75,0.6; 0.875,0.7335; 1,1">
                                          <p:stCondLst>
                                            <p:cond delay="1324"/>
                                          </p:stCondLst>
                                        </p:cTn>
                                        <p:tgtEl>
                                          <p:spTgt spid="7"/>
                                        </p:tgtEl>
                                        <p:attrNameLst>
                                          <p:attrName>ppt_y</p:attrName>
                                        </p:attrNameLst>
                                      </p:cBhvr>
                                      <p:tavLst>
                                        <p:tav tm="0" fmla="#ppt_y-sin(pi*$)/27">
                                          <p:val>
                                            <p:fltVal val="0"/>
                                          </p:val>
                                        </p:tav>
                                        <p:tav tm="100000">
                                          <p:val>
                                            <p:fltVal val="1"/>
                                          </p:val>
                                        </p:tav>
                                      </p:tavLst>
                                    </p:anim>
                                    <p:anim calcmode="lin" valueType="num">
                                      <p:cBhvr>
                                        <p:cTn id="38" dur="164" tmFilter="0, 0; 0.125,0.2665; 0.25,0.4; 0.375,0.465; 0.5,0.5;  0.625,0.535; 0.75,0.6; 0.875,0.7335; 1,1">
                                          <p:stCondLst>
                                            <p:cond delay="1656"/>
                                          </p:stCondLst>
                                        </p:cTn>
                                        <p:tgtEl>
                                          <p:spTgt spid="7"/>
                                        </p:tgtEl>
                                        <p:attrNameLst>
                                          <p:attrName>ppt_y</p:attrName>
                                        </p:attrNameLst>
                                      </p:cBhvr>
                                      <p:tavLst>
                                        <p:tav tm="0" fmla="#ppt_y-sin(pi*$)/81">
                                          <p:val>
                                            <p:fltVal val="0"/>
                                          </p:val>
                                        </p:tav>
                                        <p:tav tm="100000">
                                          <p:val>
                                            <p:fltVal val="1"/>
                                          </p:val>
                                        </p:tav>
                                      </p:tavLst>
                                    </p:anim>
                                    <p:animScale>
                                      <p:cBhvr>
                                        <p:cTn id="39" dur="26">
                                          <p:stCondLst>
                                            <p:cond delay="650"/>
                                          </p:stCondLst>
                                        </p:cTn>
                                        <p:tgtEl>
                                          <p:spTgt spid="7"/>
                                        </p:tgtEl>
                                      </p:cBhvr>
                                      <p:to x="100000" y="60000"/>
                                    </p:animScale>
                                    <p:animScale>
                                      <p:cBhvr>
                                        <p:cTn id="40" dur="166" decel="50000">
                                          <p:stCondLst>
                                            <p:cond delay="676"/>
                                          </p:stCondLst>
                                        </p:cTn>
                                        <p:tgtEl>
                                          <p:spTgt spid="7"/>
                                        </p:tgtEl>
                                      </p:cBhvr>
                                      <p:to x="100000" y="100000"/>
                                    </p:animScale>
                                    <p:animScale>
                                      <p:cBhvr>
                                        <p:cTn id="41" dur="26">
                                          <p:stCondLst>
                                            <p:cond delay="1312"/>
                                          </p:stCondLst>
                                        </p:cTn>
                                        <p:tgtEl>
                                          <p:spTgt spid="7"/>
                                        </p:tgtEl>
                                      </p:cBhvr>
                                      <p:to x="100000" y="80000"/>
                                    </p:animScale>
                                    <p:animScale>
                                      <p:cBhvr>
                                        <p:cTn id="42" dur="166" decel="50000">
                                          <p:stCondLst>
                                            <p:cond delay="1338"/>
                                          </p:stCondLst>
                                        </p:cTn>
                                        <p:tgtEl>
                                          <p:spTgt spid="7"/>
                                        </p:tgtEl>
                                      </p:cBhvr>
                                      <p:to x="100000" y="100000"/>
                                    </p:animScale>
                                    <p:animScale>
                                      <p:cBhvr>
                                        <p:cTn id="43" dur="26">
                                          <p:stCondLst>
                                            <p:cond delay="1642"/>
                                          </p:stCondLst>
                                        </p:cTn>
                                        <p:tgtEl>
                                          <p:spTgt spid="7"/>
                                        </p:tgtEl>
                                      </p:cBhvr>
                                      <p:to x="100000" y="90000"/>
                                    </p:animScale>
                                    <p:animScale>
                                      <p:cBhvr>
                                        <p:cTn id="44" dur="166" decel="50000">
                                          <p:stCondLst>
                                            <p:cond delay="1668"/>
                                          </p:stCondLst>
                                        </p:cTn>
                                        <p:tgtEl>
                                          <p:spTgt spid="7"/>
                                        </p:tgtEl>
                                      </p:cBhvr>
                                      <p:to x="100000" y="100000"/>
                                    </p:animScale>
                                    <p:animScale>
                                      <p:cBhvr>
                                        <p:cTn id="45" dur="26">
                                          <p:stCondLst>
                                            <p:cond delay="1808"/>
                                          </p:stCondLst>
                                        </p:cTn>
                                        <p:tgtEl>
                                          <p:spTgt spid="7"/>
                                        </p:tgtEl>
                                      </p:cBhvr>
                                      <p:to x="100000" y="95000"/>
                                    </p:animScale>
                                    <p:animScale>
                                      <p:cBhvr>
                                        <p:cTn id="46" dur="166" decel="50000">
                                          <p:stCondLst>
                                            <p:cond delay="1834"/>
                                          </p:stCondLst>
                                        </p:cTn>
                                        <p:tgtEl>
                                          <p:spTgt spid="7"/>
                                        </p:tgtEl>
                                      </p:cBhvr>
                                      <p:to x="100000" y="100000"/>
                                    </p:animScale>
                                  </p:childTnLst>
                                </p:cTn>
                              </p:par>
                              <p:par>
                                <p:cTn id="47" presetID="2" presetClass="entr" presetSubtype="4" fill="hold" nodeType="withEffect">
                                  <p:stCondLst>
                                    <p:cond delay="0"/>
                                  </p:stCondLst>
                                  <p:childTnLst>
                                    <p:set>
                                      <p:cBhvr>
                                        <p:cTn id="48" dur="1" fill="hold">
                                          <p:stCondLst>
                                            <p:cond delay="0"/>
                                          </p:stCondLst>
                                        </p:cTn>
                                        <p:tgtEl>
                                          <p:spTgt spid="10243">
                                            <p:txEl>
                                              <p:pRg st="5" end="5"/>
                                            </p:txEl>
                                          </p:spTgt>
                                        </p:tgtEl>
                                        <p:attrNameLst>
                                          <p:attrName>style.visibility</p:attrName>
                                        </p:attrNameLst>
                                      </p:cBhvr>
                                      <p:to>
                                        <p:strVal val="visible"/>
                                      </p:to>
                                    </p:set>
                                    <p:anim calcmode="lin" valueType="num">
                                      <p:cBhvr additive="base">
                                        <p:cTn id="49" dur="1000" fill="hold"/>
                                        <p:tgtEl>
                                          <p:spTgt spid="10243">
                                            <p:txEl>
                                              <p:pRg st="5" end="5"/>
                                            </p:txEl>
                                          </p:spTgt>
                                        </p:tgtEl>
                                        <p:attrNameLst>
                                          <p:attrName>ppt_x</p:attrName>
                                        </p:attrNameLst>
                                      </p:cBhvr>
                                      <p:tavLst>
                                        <p:tav tm="0">
                                          <p:val>
                                            <p:strVal val="#ppt_x"/>
                                          </p:val>
                                        </p:tav>
                                        <p:tav tm="100000">
                                          <p:val>
                                            <p:strVal val="#ppt_x"/>
                                          </p:val>
                                        </p:tav>
                                      </p:tavLst>
                                    </p:anim>
                                    <p:anim calcmode="lin" valueType="num">
                                      <p:cBhvr additive="base">
                                        <p:cTn id="50" dur="1000" fill="hold"/>
                                        <p:tgtEl>
                                          <p:spTgt spid="10243">
                                            <p:txEl>
                                              <p:pRg st="5" end="5"/>
                                            </p:txEl>
                                          </p:spTgt>
                                        </p:tgtEl>
                                        <p:attrNameLst>
                                          <p:attrName>ppt_y</p:attrName>
                                        </p:attrNameLst>
                                      </p:cBhvr>
                                      <p:tavLst>
                                        <p:tav tm="0">
                                          <p:val>
                                            <p:strVal val="1+#ppt_h/2"/>
                                          </p:val>
                                        </p:tav>
                                        <p:tav tm="100000">
                                          <p:val>
                                            <p:strVal val="#ppt_y"/>
                                          </p:val>
                                        </p:tav>
                                      </p:tavLst>
                                    </p:anim>
                                  </p:childTnLst>
                                </p:cTn>
                              </p:par>
                              <p:par>
                                <p:cTn id="51" presetID="2" presetClass="entr" presetSubtype="4" fill="hold" nodeType="withEffect">
                                  <p:stCondLst>
                                    <p:cond delay="0"/>
                                  </p:stCondLst>
                                  <p:childTnLst>
                                    <p:set>
                                      <p:cBhvr>
                                        <p:cTn id="52" dur="1" fill="hold">
                                          <p:stCondLst>
                                            <p:cond delay="0"/>
                                          </p:stCondLst>
                                        </p:cTn>
                                        <p:tgtEl>
                                          <p:spTgt spid="10243">
                                            <p:txEl>
                                              <p:pRg st="6" end="6"/>
                                            </p:txEl>
                                          </p:spTgt>
                                        </p:tgtEl>
                                        <p:attrNameLst>
                                          <p:attrName>style.visibility</p:attrName>
                                        </p:attrNameLst>
                                      </p:cBhvr>
                                      <p:to>
                                        <p:strVal val="visible"/>
                                      </p:to>
                                    </p:set>
                                    <p:anim calcmode="lin" valueType="num">
                                      <p:cBhvr additive="base">
                                        <p:cTn id="53" dur="1000" fill="hold"/>
                                        <p:tgtEl>
                                          <p:spTgt spid="10243">
                                            <p:txEl>
                                              <p:pRg st="6" end="6"/>
                                            </p:txEl>
                                          </p:spTgt>
                                        </p:tgtEl>
                                        <p:attrNameLst>
                                          <p:attrName>ppt_x</p:attrName>
                                        </p:attrNameLst>
                                      </p:cBhvr>
                                      <p:tavLst>
                                        <p:tav tm="0">
                                          <p:val>
                                            <p:strVal val="#ppt_x"/>
                                          </p:val>
                                        </p:tav>
                                        <p:tav tm="100000">
                                          <p:val>
                                            <p:strVal val="#ppt_x"/>
                                          </p:val>
                                        </p:tav>
                                      </p:tavLst>
                                    </p:anim>
                                    <p:anim calcmode="lin" valueType="num">
                                      <p:cBhvr additive="base">
                                        <p:cTn id="54" dur="1000" fill="hold"/>
                                        <p:tgtEl>
                                          <p:spTgt spid="10243">
                                            <p:txEl>
                                              <p:pRg st="6" end="6"/>
                                            </p:txEl>
                                          </p:spTgt>
                                        </p:tgtEl>
                                        <p:attrNameLst>
                                          <p:attrName>ppt_y</p:attrName>
                                        </p:attrNameLst>
                                      </p:cBhvr>
                                      <p:tavLst>
                                        <p:tav tm="0">
                                          <p:val>
                                            <p:strVal val="1+#ppt_h/2"/>
                                          </p:val>
                                        </p:tav>
                                        <p:tav tm="100000">
                                          <p:val>
                                            <p:strVal val="#ppt_y"/>
                                          </p:val>
                                        </p:tav>
                                      </p:tavLst>
                                    </p:anim>
                                  </p:childTnLst>
                                </p:cTn>
                              </p:par>
                              <p:par>
                                <p:cTn id="55" presetID="2" presetClass="entr" presetSubtype="4" fill="hold" nodeType="withEffect">
                                  <p:stCondLst>
                                    <p:cond delay="0"/>
                                  </p:stCondLst>
                                  <p:childTnLst>
                                    <p:set>
                                      <p:cBhvr>
                                        <p:cTn id="56" dur="1" fill="hold">
                                          <p:stCondLst>
                                            <p:cond delay="0"/>
                                          </p:stCondLst>
                                        </p:cTn>
                                        <p:tgtEl>
                                          <p:spTgt spid="10243">
                                            <p:txEl>
                                              <p:pRg st="7" end="7"/>
                                            </p:txEl>
                                          </p:spTgt>
                                        </p:tgtEl>
                                        <p:attrNameLst>
                                          <p:attrName>style.visibility</p:attrName>
                                        </p:attrNameLst>
                                      </p:cBhvr>
                                      <p:to>
                                        <p:strVal val="visible"/>
                                      </p:to>
                                    </p:set>
                                    <p:anim calcmode="lin" valueType="num">
                                      <p:cBhvr additive="base">
                                        <p:cTn id="57" dur="1000" fill="hold"/>
                                        <p:tgtEl>
                                          <p:spTgt spid="10243">
                                            <p:txEl>
                                              <p:pRg st="7" end="7"/>
                                            </p:txEl>
                                          </p:spTgt>
                                        </p:tgtEl>
                                        <p:attrNameLst>
                                          <p:attrName>ppt_x</p:attrName>
                                        </p:attrNameLst>
                                      </p:cBhvr>
                                      <p:tavLst>
                                        <p:tav tm="0">
                                          <p:val>
                                            <p:strVal val="#ppt_x"/>
                                          </p:val>
                                        </p:tav>
                                        <p:tav tm="100000">
                                          <p:val>
                                            <p:strVal val="#ppt_x"/>
                                          </p:val>
                                        </p:tav>
                                      </p:tavLst>
                                    </p:anim>
                                    <p:anim calcmode="lin" valueType="num">
                                      <p:cBhvr additive="base">
                                        <p:cTn id="58" dur="1000" fill="hold"/>
                                        <p:tgtEl>
                                          <p:spTgt spid="10243">
                                            <p:txEl>
                                              <p:pRg st="7" end="7"/>
                                            </p:txEl>
                                          </p:spTgt>
                                        </p:tgtEl>
                                        <p:attrNameLst>
                                          <p:attrName>ppt_y</p:attrName>
                                        </p:attrNameLst>
                                      </p:cBhvr>
                                      <p:tavLst>
                                        <p:tav tm="0">
                                          <p:val>
                                            <p:strVal val="1+#ppt_h/2"/>
                                          </p:val>
                                        </p:tav>
                                        <p:tav tm="100000">
                                          <p:val>
                                            <p:strVal val="#ppt_y"/>
                                          </p:val>
                                        </p:tav>
                                      </p:tavLst>
                                    </p:anim>
                                  </p:childTnLst>
                                </p:cTn>
                              </p:par>
                              <p:par>
                                <p:cTn id="59" presetID="2" presetClass="entr" presetSubtype="4" fill="hold" nodeType="withEffect">
                                  <p:stCondLst>
                                    <p:cond delay="0"/>
                                  </p:stCondLst>
                                  <p:childTnLst>
                                    <p:set>
                                      <p:cBhvr>
                                        <p:cTn id="60" dur="1" fill="hold">
                                          <p:stCondLst>
                                            <p:cond delay="0"/>
                                          </p:stCondLst>
                                        </p:cTn>
                                        <p:tgtEl>
                                          <p:spTgt spid="10243">
                                            <p:txEl>
                                              <p:pRg st="8" end="8"/>
                                            </p:txEl>
                                          </p:spTgt>
                                        </p:tgtEl>
                                        <p:attrNameLst>
                                          <p:attrName>style.visibility</p:attrName>
                                        </p:attrNameLst>
                                      </p:cBhvr>
                                      <p:to>
                                        <p:strVal val="visible"/>
                                      </p:to>
                                    </p:set>
                                    <p:anim calcmode="lin" valueType="num">
                                      <p:cBhvr additive="base">
                                        <p:cTn id="61" dur="1000" fill="hold"/>
                                        <p:tgtEl>
                                          <p:spTgt spid="10243">
                                            <p:txEl>
                                              <p:pRg st="8" end="8"/>
                                            </p:txEl>
                                          </p:spTgt>
                                        </p:tgtEl>
                                        <p:attrNameLst>
                                          <p:attrName>ppt_x</p:attrName>
                                        </p:attrNameLst>
                                      </p:cBhvr>
                                      <p:tavLst>
                                        <p:tav tm="0">
                                          <p:val>
                                            <p:strVal val="#ppt_x"/>
                                          </p:val>
                                        </p:tav>
                                        <p:tav tm="100000">
                                          <p:val>
                                            <p:strVal val="#ppt_x"/>
                                          </p:val>
                                        </p:tav>
                                      </p:tavLst>
                                    </p:anim>
                                    <p:anim calcmode="lin" valueType="num">
                                      <p:cBhvr additive="base">
                                        <p:cTn id="62" dur="1000" fill="hold"/>
                                        <p:tgtEl>
                                          <p:spTgt spid="10243">
                                            <p:txEl>
                                              <p:pRg st="8" end="8"/>
                                            </p:txEl>
                                          </p:spTgt>
                                        </p:tgtEl>
                                        <p:attrNameLst>
                                          <p:attrName>ppt_y</p:attrName>
                                        </p:attrNameLst>
                                      </p:cBhvr>
                                      <p:tavLst>
                                        <p:tav tm="0">
                                          <p:val>
                                            <p:strVal val="1+#ppt_h/2"/>
                                          </p:val>
                                        </p:tav>
                                        <p:tav tm="100000">
                                          <p:val>
                                            <p:strVal val="#ppt_y"/>
                                          </p:val>
                                        </p:tav>
                                      </p:tavLst>
                                    </p:anim>
                                  </p:childTnLst>
                                </p:cTn>
                              </p:par>
                              <p:par>
                                <p:cTn id="63" presetID="2" presetClass="entr" presetSubtype="4" fill="hold" nodeType="withEffect">
                                  <p:stCondLst>
                                    <p:cond delay="0"/>
                                  </p:stCondLst>
                                  <p:childTnLst>
                                    <p:set>
                                      <p:cBhvr>
                                        <p:cTn id="64" dur="1" fill="hold">
                                          <p:stCondLst>
                                            <p:cond delay="0"/>
                                          </p:stCondLst>
                                        </p:cTn>
                                        <p:tgtEl>
                                          <p:spTgt spid="10243">
                                            <p:txEl>
                                              <p:pRg st="9" end="9"/>
                                            </p:txEl>
                                          </p:spTgt>
                                        </p:tgtEl>
                                        <p:attrNameLst>
                                          <p:attrName>style.visibility</p:attrName>
                                        </p:attrNameLst>
                                      </p:cBhvr>
                                      <p:to>
                                        <p:strVal val="visible"/>
                                      </p:to>
                                    </p:set>
                                    <p:anim calcmode="lin" valueType="num">
                                      <p:cBhvr additive="base">
                                        <p:cTn id="65" dur="1000" fill="hold"/>
                                        <p:tgtEl>
                                          <p:spTgt spid="10243">
                                            <p:txEl>
                                              <p:pRg st="9" end="9"/>
                                            </p:txEl>
                                          </p:spTgt>
                                        </p:tgtEl>
                                        <p:attrNameLst>
                                          <p:attrName>ppt_x</p:attrName>
                                        </p:attrNameLst>
                                      </p:cBhvr>
                                      <p:tavLst>
                                        <p:tav tm="0">
                                          <p:val>
                                            <p:strVal val="#ppt_x"/>
                                          </p:val>
                                        </p:tav>
                                        <p:tav tm="100000">
                                          <p:val>
                                            <p:strVal val="#ppt_x"/>
                                          </p:val>
                                        </p:tav>
                                      </p:tavLst>
                                    </p:anim>
                                    <p:anim calcmode="lin" valueType="num">
                                      <p:cBhvr additive="base">
                                        <p:cTn id="66" dur="1000" fill="hold"/>
                                        <p:tgtEl>
                                          <p:spTgt spid="10243">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2"/>
          <p:cNvSpPr>
            <a:spLocks noGrp="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dirty="0">
                <a:cs typeface="Arial" charset="0"/>
              </a:rPr>
              <a:t>Your Role: Establish Credibility</a:t>
            </a:r>
          </a:p>
        </p:txBody>
      </p:sp>
      <p:sp>
        <p:nvSpPr>
          <p:cNvPr id="10243" name="Content Placeholder 3"/>
          <p:cNvSpPr>
            <a:spLocks noGrp="1"/>
          </p:cNvSpPr>
          <p:nvPr>
            <p:ph idx="1"/>
          </p:nvPr>
        </p:nvSpPr>
        <p:spPr bwMode="auto">
          <a:xfrm>
            <a:off x="457200" y="1828800"/>
            <a:ext cx="8382000" cy="4495800"/>
          </a:xfrm>
          <a:ln>
            <a:miter lim="800000"/>
            <a:headEnd/>
            <a:tailEnd/>
          </a:ln>
        </p:spPr>
        <p:txBody>
          <a:bodyPr vert="horz" wrap="square" lIns="91440" tIns="45720" rIns="91440" bIns="45720" numCol="1" anchor="t" anchorCtr="0" compatLnSpc="1">
            <a:prstTxWarp prst="textNoShape">
              <a:avLst/>
            </a:prstTxWarp>
            <a:normAutofit fontScale="92500" lnSpcReduction="10000"/>
          </a:bodyPr>
          <a:lstStyle/>
          <a:p>
            <a:pPr>
              <a:lnSpc>
                <a:spcPct val="90000"/>
              </a:lnSpc>
            </a:pPr>
            <a:r>
              <a:rPr lang="en-US" sz="2400" dirty="0">
                <a:latin typeface="Arial" pitchFamily="34" charset="0"/>
              </a:rPr>
              <a:t>Proactive Media Relations</a:t>
            </a:r>
          </a:p>
          <a:p>
            <a:pPr>
              <a:lnSpc>
                <a:spcPct val="90000"/>
              </a:lnSpc>
            </a:pPr>
            <a:r>
              <a:rPr lang="en-US" sz="2400" dirty="0">
                <a:latin typeface="Arial" pitchFamily="34" charset="0"/>
              </a:rPr>
              <a:t>Get as much information as possible prior to meeting</a:t>
            </a:r>
          </a:p>
          <a:p>
            <a:pPr lvl="1">
              <a:lnSpc>
                <a:spcPct val="90000"/>
              </a:lnSpc>
            </a:pPr>
            <a:r>
              <a:rPr lang="en-US" sz="2000" dirty="0">
                <a:latin typeface="Arial" pitchFamily="34" charset="0"/>
              </a:rPr>
              <a:t>Reporter</a:t>
            </a:r>
            <a:r>
              <a:rPr lang="ja-JP" altLang="en-US" sz="2000" dirty="0">
                <a:latin typeface="Arial" pitchFamily="34" charset="0"/>
                <a:ea typeface="Meiryo" pitchFamily="34" charset="-128"/>
                <a:cs typeface="Meiryo" pitchFamily="34" charset="-128"/>
              </a:rPr>
              <a:t>’</a:t>
            </a:r>
            <a:r>
              <a:rPr lang="en-US" altLang="ja-JP" sz="2000" dirty="0">
                <a:latin typeface="Arial" pitchFamily="34" charset="0"/>
                <a:ea typeface="Meiryo" pitchFamily="34" charset="-128"/>
                <a:cs typeface="Meiryo" pitchFamily="34" charset="-128"/>
              </a:rPr>
              <a:t>s interest/bias</a:t>
            </a:r>
          </a:p>
          <a:p>
            <a:pPr lvl="1">
              <a:lnSpc>
                <a:spcPct val="90000"/>
              </a:lnSpc>
            </a:pPr>
            <a:r>
              <a:rPr lang="en-US" sz="2000" dirty="0">
                <a:latin typeface="Arial" pitchFamily="34" charset="0"/>
              </a:rPr>
              <a:t>Reporter</a:t>
            </a:r>
            <a:r>
              <a:rPr lang="ja-JP" altLang="en-US" sz="2000" dirty="0">
                <a:latin typeface="Arial" pitchFamily="34" charset="0"/>
                <a:ea typeface="Meiryo" pitchFamily="34" charset="-128"/>
                <a:cs typeface="Meiryo" pitchFamily="34" charset="-128"/>
              </a:rPr>
              <a:t>’</a:t>
            </a:r>
            <a:r>
              <a:rPr lang="en-US" altLang="ja-JP" sz="2000" dirty="0">
                <a:latin typeface="Arial" pitchFamily="34" charset="0"/>
                <a:ea typeface="Meiryo" pitchFamily="34" charset="-128"/>
                <a:cs typeface="Meiryo" pitchFamily="34" charset="-128"/>
              </a:rPr>
              <a:t>s knowledge of the industry</a:t>
            </a:r>
          </a:p>
          <a:p>
            <a:pPr lvl="1">
              <a:lnSpc>
                <a:spcPct val="90000"/>
              </a:lnSpc>
            </a:pPr>
            <a:r>
              <a:rPr lang="en-US" sz="2000" dirty="0">
                <a:latin typeface="Arial" pitchFamily="34" charset="0"/>
              </a:rPr>
              <a:t>Media outlet and its audience</a:t>
            </a:r>
          </a:p>
          <a:p>
            <a:pPr marL="1200150" lvl="2" indent="-342900">
              <a:buFont typeface="+mj-lt"/>
              <a:buAutoNum type="arabicPeriod"/>
              <a:defRPr/>
            </a:pPr>
            <a:r>
              <a:rPr lang="en-US" sz="2000" dirty="0">
                <a:cs typeface="Arial" charset="0"/>
              </a:rPr>
              <a:t>Tailor message to audience and reporter </a:t>
            </a:r>
          </a:p>
          <a:p>
            <a:pPr marL="1200150" lvl="2" indent="-342900">
              <a:buFont typeface="+mj-lt"/>
              <a:buAutoNum type="arabicPeriod"/>
              <a:defRPr/>
            </a:pPr>
            <a:r>
              <a:rPr lang="en-US" sz="2000" dirty="0">
                <a:cs typeface="Arial" charset="0"/>
              </a:rPr>
              <a:t>Time message to publication and/or reporter deadlines</a:t>
            </a:r>
          </a:p>
          <a:p>
            <a:pPr marL="1200150" lvl="2" indent="-342900">
              <a:buFont typeface="+mj-lt"/>
              <a:buAutoNum type="arabicPeriod"/>
              <a:defRPr/>
            </a:pPr>
            <a:r>
              <a:rPr lang="en-US" sz="2000" dirty="0">
                <a:cs typeface="Arial" charset="0"/>
              </a:rPr>
              <a:t>Initiate contact</a:t>
            </a:r>
            <a:endParaRPr lang="en-US" sz="2000" dirty="0">
              <a:latin typeface="Arial" pitchFamily="34" charset="0"/>
            </a:endParaRPr>
          </a:p>
          <a:p>
            <a:pPr lvl="1">
              <a:lnSpc>
                <a:spcPct val="90000"/>
              </a:lnSpc>
            </a:pPr>
            <a:r>
              <a:rPr lang="en-US" sz="2000" dirty="0">
                <a:latin typeface="Arial" pitchFamily="34" charset="0"/>
              </a:rPr>
              <a:t>Deadline</a:t>
            </a:r>
          </a:p>
          <a:p>
            <a:pPr>
              <a:lnSpc>
                <a:spcPct val="90000"/>
              </a:lnSpc>
            </a:pPr>
            <a:r>
              <a:rPr lang="en-US" sz="2400" dirty="0">
                <a:latin typeface="Arial" pitchFamily="34" charset="0"/>
              </a:rPr>
              <a:t>Establish Your Agenda</a:t>
            </a:r>
          </a:p>
          <a:p>
            <a:pPr lvl="1">
              <a:lnSpc>
                <a:spcPct val="90000"/>
              </a:lnSpc>
            </a:pPr>
            <a:r>
              <a:rPr lang="en-US" sz="2000" dirty="0">
                <a:latin typeface="Arial" pitchFamily="34" charset="0"/>
              </a:rPr>
              <a:t>Analyze your audience</a:t>
            </a:r>
          </a:p>
          <a:p>
            <a:pPr lvl="1">
              <a:lnSpc>
                <a:spcPct val="90000"/>
              </a:lnSpc>
            </a:pPr>
            <a:r>
              <a:rPr lang="en-US" sz="2000" dirty="0">
                <a:latin typeface="Arial" pitchFamily="34" charset="0"/>
              </a:rPr>
              <a:t>Identify your objectives</a:t>
            </a:r>
          </a:p>
          <a:p>
            <a:pPr lvl="1">
              <a:lnSpc>
                <a:spcPct val="90000"/>
              </a:lnSpc>
            </a:pPr>
            <a:r>
              <a:rPr lang="en-US" sz="2000" dirty="0">
                <a:latin typeface="Arial" pitchFamily="34" charset="0"/>
              </a:rPr>
              <a:t>Identify three key points</a:t>
            </a:r>
          </a:p>
          <a:p>
            <a:pPr>
              <a:buFontTx/>
              <a:buNone/>
              <a:defRPr/>
            </a:pPr>
            <a:endParaRPr lang="en-US" sz="2000" dirty="0">
              <a:cs typeface="Arial" charset="0"/>
            </a:endParaRPr>
          </a:p>
        </p:txBody>
      </p:sp>
    </p:spTree>
    <p:extLst>
      <p:ext uri="{BB962C8B-B14F-4D97-AF65-F5344CB8AC3E}">
        <p14:creationId xmlns:p14="http://schemas.microsoft.com/office/powerpoint/2010/main" val="164228347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12" presetClass="entr" presetSubtype="4" fill="hold" nodeType="afterEffect">
                                  <p:stCondLst>
                                    <p:cond delay="0"/>
                                  </p:stCondLst>
                                  <p:childTnLst>
                                    <p:set>
                                      <p:cBhvr>
                                        <p:cTn id="6" dur="1" fill="hold">
                                          <p:stCondLst>
                                            <p:cond delay="0"/>
                                          </p:stCondLst>
                                        </p:cTn>
                                        <p:tgtEl>
                                          <p:spTgt spid="10243">
                                            <p:txEl>
                                              <p:pRg st="1" end="1"/>
                                            </p:txEl>
                                          </p:spTgt>
                                        </p:tgtEl>
                                        <p:attrNameLst>
                                          <p:attrName>style.visibility</p:attrName>
                                        </p:attrNameLst>
                                      </p:cBhvr>
                                      <p:to>
                                        <p:strVal val="visible"/>
                                      </p:to>
                                    </p:set>
                                    <p:animEffect transition="in" filter="slide(fromBottom)">
                                      <p:cBhvr>
                                        <p:cTn id="7" dur="500"/>
                                        <p:tgtEl>
                                          <p:spTgt spid="10243">
                                            <p:txEl>
                                              <p:pRg st="1" end="1"/>
                                            </p:txEl>
                                          </p:spTgt>
                                        </p:tgtEl>
                                      </p:cBhvr>
                                    </p:animEffect>
                                  </p:childTnLst>
                                </p:cTn>
                              </p:par>
                            </p:childTnLst>
                          </p:cTn>
                        </p:par>
                        <p:par>
                          <p:cTn id="8" fill="hold">
                            <p:stCondLst>
                              <p:cond delay="500"/>
                            </p:stCondLst>
                            <p:childTnLst>
                              <p:par>
                                <p:cTn id="9" presetID="12" presetClass="entr" presetSubtype="4" fill="hold" nodeType="afterEffect">
                                  <p:stCondLst>
                                    <p:cond delay="0"/>
                                  </p:stCondLst>
                                  <p:childTnLst>
                                    <p:set>
                                      <p:cBhvr>
                                        <p:cTn id="10" dur="1" fill="hold">
                                          <p:stCondLst>
                                            <p:cond delay="0"/>
                                          </p:stCondLst>
                                        </p:cTn>
                                        <p:tgtEl>
                                          <p:spTgt spid="10243">
                                            <p:txEl>
                                              <p:pRg st="0" end="0"/>
                                            </p:txEl>
                                          </p:spTgt>
                                        </p:tgtEl>
                                        <p:attrNameLst>
                                          <p:attrName>style.visibility</p:attrName>
                                        </p:attrNameLst>
                                      </p:cBhvr>
                                      <p:to>
                                        <p:strVal val="visible"/>
                                      </p:to>
                                    </p:set>
                                    <p:animEffect transition="in" filter="slide(fromBottom)">
                                      <p:cBhvr>
                                        <p:cTn id="11" dur="500"/>
                                        <p:tgtEl>
                                          <p:spTgt spid="10243">
                                            <p:txEl>
                                              <p:pRg st="0" end="0"/>
                                            </p:txEl>
                                          </p:spTgt>
                                        </p:tgtEl>
                                      </p:cBhvr>
                                    </p:animEffect>
                                  </p:childTnLst>
                                </p:cTn>
                              </p:par>
                            </p:childTnLst>
                          </p:cTn>
                        </p:par>
                        <p:par>
                          <p:cTn id="12" fill="hold">
                            <p:stCondLst>
                              <p:cond delay="1000"/>
                            </p:stCondLst>
                            <p:childTnLst>
                              <p:par>
                                <p:cTn id="13" presetID="12" presetClass="entr" presetSubtype="4" fill="hold" nodeType="afterEffect">
                                  <p:stCondLst>
                                    <p:cond delay="0"/>
                                  </p:stCondLst>
                                  <p:childTnLst>
                                    <p:set>
                                      <p:cBhvr>
                                        <p:cTn id="14" dur="1" fill="hold">
                                          <p:stCondLst>
                                            <p:cond delay="0"/>
                                          </p:stCondLst>
                                        </p:cTn>
                                        <p:tgtEl>
                                          <p:spTgt spid="10243">
                                            <p:txEl>
                                              <p:pRg st="2" end="2"/>
                                            </p:txEl>
                                          </p:spTgt>
                                        </p:tgtEl>
                                        <p:attrNameLst>
                                          <p:attrName>style.visibility</p:attrName>
                                        </p:attrNameLst>
                                      </p:cBhvr>
                                      <p:to>
                                        <p:strVal val="visible"/>
                                      </p:to>
                                    </p:set>
                                    <p:animEffect transition="in" filter="slide(fromBottom)">
                                      <p:cBhvr>
                                        <p:cTn id="15" dur="500"/>
                                        <p:tgtEl>
                                          <p:spTgt spid="10243">
                                            <p:txEl>
                                              <p:pRg st="2" end="2"/>
                                            </p:txEl>
                                          </p:spTgt>
                                        </p:tgtEl>
                                      </p:cBhvr>
                                    </p:animEffect>
                                  </p:childTnLst>
                                </p:cTn>
                              </p:par>
                            </p:childTnLst>
                          </p:cTn>
                        </p:par>
                        <p:par>
                          <p:cTn id="16" fill="hold">
                            <p:stCondLst>
                              <p:cond delay="1500"/>
                            </p:stCondLst>
                            <p:childTnLst>
                              <p:par>
                                <p:cTn id="17" presetID="12" presetClass="entr" presetSubtype="4" fill="hold" nodeType="afterEffect">
                                  <p:stCondLst>
                                    <p:cond delay="0"/>
                                  </p:stCondLst>
                                  <p:childTnLst>
                                    <p:set>
                                      <p:cBhvr>
                                        <p:cTn id="18" dur="1" fill="hold">
                                          <p:stCondLst>
                                            <p:cond delay="0"/>
                                          </p:stCondLst>
                                        </p:cTn>
                                        <p:tgtEl>
                                          <p:spTgt spid="10243">
                                            <p:txEl>
                                              <p:pRg st="3" end="3"/>
                                            </p:txEl>
                                          </p:spTgt>
                                        </p:tgtEl>
                                        <p:attrNameLst>
                                          <p:attrName>style.visibility</p:attrName>
                                        </p:attrNameLst>
                                      </p:cBhvr>
                                      <p:to>
                                        <p:strVal val="visible"/>
                                      </p:to>
                                    </p:set>
                                    <p:animEffect transition="in" filter="slide(fromBottom)">
                                      <p:cBhvr>
                                        <p:cTn id="19" dur="500"/>
                                        <p:tgtEl>
                                          <p:spTgt spid="10243">
                                            <p:txEl>
                                              <p:pRg st="3" end="3"/>
                                            </p:txEl>
                                          </p:spTgt>
                                        </p:tgtEl>
                                      </p:cBhvr>
                                    </p:animEffect>
                                  </p:childTnLst>
                                </p:cTn>
                              </p:par>
                            </p:childTnLst>
                          </p:cTn>
                        </p:par>
                        <p:par>
                          <p:cTn id="20" fill="hold">
                            <p:stCondLst>
                              <p:cond delay="2000"/>
                            </p:stCondLst>
                            <p:childTnLst>
                              <p:par>
                                <p:cTn id="21" presetID="12" presetClass="entr" presetSubtype="4" fill="hold" nodeType="afterEffect">
                                  <p:stCondLst>
                                    <p:cond delay="0"/>
                                  </p:stCondLst>
                                  <p:childTnLst>
                                    <p:set>
                                      <p:cBhvr>
                                        <p:cTn id="22" dur="1" fill="hold">
                                          <p:stCondLst>
                                            <p:cond delay="0"/>
                                          </p:stCondLst>
                                        </p:cTn>
                                        <p:tgtEl>
                                          <p:spTgt spid="10243">
                                            <p:txEl>
                                              <p:pRg st="4" end="4"/>
                                            </p:txEl>
                                          </p:spTgt>
                                        </p:tgtEl>
                                        <p:attrNameLst>
                                          <p:attrName>style.visibility</p:attrName>
                                        </p:attrNameLst>
                                      </p:cBhvr>
                                      <p:to>
                                        <p:strVal val="visible"/>
                                      </p:to>
                                    </p:set>
                                    <p:animEffect transition="in" filter="slide(fromBottom)">
                                      <p:cBhvr>
                                        <p:cTn id="23" dur="500"/>
                                        <p:tgtEl>
                                          <p:spTgt spid="10243">
                                            <p:txEl>
                                              <p:pRg st="4" end="4"/>
                                            </p:txEl>
                                          </p:spTgt>
                                        </p:tgtEl>
                                      </p:cBhvr>
                                    </p:animEffect>
                                  </p:childTnLst>
                                </p:cTn>
                              </p:par>
                            </p:childTnLst>
                          </p:cTn>
                        </p:par>
                        <p:par>
                          <p:cTn id="24" fill="hold">
                            <p:stCondLst>
                              <p:cond delay="2500"/>
                            </p:stCondLst>
                            <p:childTnLst>
                              <p:par>
                                <p:cTn id="25" presetID="12" presetClass="entr" presetSubtype="4" fill="hold" nodeType="afterEffect">
                                  <p:stCondLst>
                                    <p:cond delay="0"/>
                                  </p:stCondLst>
                                  <p:childTnLst>
                                    <p:set>
                                      <p:cBhvr>
                                        <p:cTn id="26" dur="1" fill="hold">
                                          <p:stCondLst>
                                            <p:cond delay="0"/>
                                          </p:stCondLst>
                                        </p:cTn>
                                        <p:tgtEl>
                                          <p:spTgt spid="10243">
                                            <p:txEl>
                                              <p:pRg st="5" end="5"/>
                                            </p:txEl>
                                          </p:spTgt>
                                        </p:tgtEl>
                                        <p:attrNameLst>
                                          <p:attrName>style.visibility</p:attrName>
                                        </p:attrNameLst>
                                      </p:cBhvr>
                                      <p:to>
                                        <p:strVal val="visible"/>
                                      </p:to>
                                    </p:set>
                                    <p:animEffect transition="in" filter="slide(fromBottom)">
                                      <p:cBhvr>
                                        <p:cTn id="27" dur="500"/>
                                        <p:tgtEl>
                                          <p:spTgt spid="10243">
                                            <p:txEl>
                                              <p:pRg st="5" end="5"/>
                                            </p:txEl>
                                          </p:spTgt>
                                        </p:tgtEl>
                                      </p:cBhvr>
                                    </p:animEffect>
                                  </p:childTnLst>
                                </p:cTn>
                              </p:par>
                            </p:childTnLst>
                          </p:cTn>
                        </p:par>
                        <p:par>
                          <p:cTn id="28" fill="hold">
                            <p:stCondLst>
                              <p:cond delay="3000"/>
                            </p:stCondLst>
                            <p:childTnLst>
                              <p:par>
                                <p:cTn id="29" presetID="12" presetClass="entr" presetSubtype="4" fill="hold" nodeType="afterEffect">
                                  <p:stCondLst>
                                    <p:cond delay="0"/>
                                  </p:stCondLst>
                                  <p:childTnLst>
                                    <p:set>
                                      <p:cBhvr>
                                        <p:cTn id="30" dur="1" fill="hold">
                                          <p:stCondLst>
                                            <p:cond delay="0"/>
                                          </p:stCondLst>
                                        </p:cTn>
                                        <p:tgtEl>
                                          <p:spTgt spid="10243">
                                            <p:txEl>
                                              <p:pRg st="6" end="6"/>
                                            </p:txEl>
                                          </p:spTgt>
                                        </p:tgtEl>
                                        <p:attrNameLst>
                                          <p:attrName>style.visibility</p:attrName>
                                        </p:attrNameLst>
                                      </p:cBhvr>
                                      <p:to>
                                        <p:strVal val="visible"/>
                                      </p:to>
                                    </p:set>
                                    <p:animEffect transition="in" filter="slide(fromBottom)">
                                      <p:cBhvr>
                                        <p:cTn id="31" dur="500"/>
                                        <p:tgtEl>
                                          <p:spTgt spid="10243">
                                            <p:txEl>
                                              <p:pRg st="6" end="6"/>
                                            </p:txEl>
                                          </p:spTgt>
                                        </p:tgtEl>
                                      </p:cBhvr>
                                    </p:animEffect>
                                  </p:childTnLst>
                                </p:cTn>
                              </p:par>
                            </p:childTnLst>
                          </p:cTn>
                        </p:par>
                        <p:par>
                          <p:cTn id="32" fill="hold">
                            <p:stCondLst>
                              <p:cond delay="3500"/>
                            </p:stCondLst>
                            <p:childTnLst>
                              <p:par>
                                <p:cTn id="33" presetID="12" presetClass="entr" presetSubtype="4" fill="hold" nodeType="afterEffect">
                                  <p:stCondLst>
                                    <p:cond delay="0"/>
                                  </p:stCondLst>
                                  <p:childTnLst>
                                    <p:set>
                                      <p:cBhvr>
                                        <p:cTn id="34" dur="1" fill="hold">
                                          <p:stCondLst>
                                            <p:cond delay="0"/>
                                          </p:stCondLst>
                                        </p:cTn>
                                        <p:tgtEl>
                                          <p:spTgt spid="10243">
                                            <p:txEl>
                                              <p:pRg st="7" end="7"/>
                                            </p:txEl>
                                          </p:spTgt>
                                        </p:tgtEl>
                                        <p:attrNameLst>
                                          <p:attrName>style.visibility</p:attrName>
                                        </p:attrNameLst>
                                      </p:cBhvr>
                                      <p:to>
                                        <p:strVal val="visible"/>
                                      </p:to>
                                    </p:set>
                                    <p:animEffect transition="in" filter="slide(fromBottom)">
                                      <p:cBhvr>
                                        <p:cTn id="35" dur="500"/>
                                        <p:tgtEl>
                                          <p:spTgt spid="10243">
                                            <p:txEl>
                                              <p:pRg st="7" end="7"/>
                                            </p:txEl>
                                          </p:spTgt>
                                        </p:tgtEl>
                                      </p:cBhvr>
                                    </p:animEffect>
                                  </p:childTnLst>
                                </p:cTn>
                              </p:par>
                            </p:childTnLst>
                          </p:cTn>
                        </p:par>
                        <p:par>
                          <p:cTn id="36" fill="hold">
                            <p:stCondLst>
                              <p:cond delay="4000"/>
                            </p:stCondLst>
                            <p:childTnLst>
                              <p:par>
                                <p:cTn id="37" presetID="12" presetClass="entr" presetSubtype="4" fill="hold" nodeType="afterEffect">
                                  <p:stCondLst>
                                    <p:cond delay="0"/>
                                  </p:stCondLst>
                                  <p:childTnLst>
                                    <p:set>
                                      <p:cBhvr>
                                        <p:cTn id="38" dur="1" fill="hold">
                                          <p:stCondLst>
                                            <p:cond delay="0"/>
                                          </p:stCondLst>
                                        </p:cTn>
                                        <p:tgtEl>
                                          <p:spTgt spid="10243">
                                            <p:txEl>
                                              <p:pRg st="8" end="8"/>
                                            </p:txEl>
                                          </p:spTgt>
                                        </p:tgtEl>
                                        <p:attrNameLst>
                                          <p:attrName>style.visibility</p:attrName>
                                        </p:attrNameLst>
                                      </p:cBhvr>
                                      <p:to>
                                        <p:strVal val="visible"/>
                                      </p:to>
                                    </p:set>
                                    <p:animEffect transition="in" filter="slide(fromBottom)">
                                      <p:cBhvr>
                                        <p:cTn id="39" dur="500"/>
                                        <p:tgtEl>
                                          <p:spTgt spid="10243">
                                            <p:txEl>
                                              <p:pRg st="8" end="8"/>
                                            </p:txEl>
                                          </p:spTgt>
                                        </p:tgtEl>
                                      </p:cBhvr>
                                    </p:animEffect>
                                  </p:childTnLst>
                                </p:cTn>
                              </p:par>
                            </p:childTnLst>
                          </p:cTn>
                        </p:par>
                        <p:par>
                          <p:cTn id="40" fill="hold">
                            <p:stCondLst>
                              <p:cond delay="4500"/>
                            </p:stCondLst>
                            <p:childTnLst>
                              <p:par>
                                <p:cTn id="41" presetID="12" presetClass="entr" presetSubtype="4" fill="hold" nodeType="afterEffect">
                                  <p:stCondLst>
                                    <p:cond delay="0"/>
                                  </p:stCondLst>
                                  <p:childTnLst>
                                    <p:set>
                                      <p:cBhvr>
                                        <p:cTn id="42" dur="1" fill="hold">
                                          <p:stCondLst>
                                            <p:cond delay="0"/>
                                          </p:stCondLst>
                                        </p:cTn>
                                        <p:tgtEl>
                                          <p:spTgt spid="10243">
                                            <p:txEl>
                                              <p:pRg st="9" end="9"/>
                                            </p:txEl>
                                          </p:spTgt>
                                        </p:tgtEl>
                                        <p:attrNameLst>
                                          <p:attrName>style.visibility</p:attrName>
                                        </p:attrNameLst>
                                      </p:cBhvr>
                                      <p:to>
                                        <p:strVal val="visible"/>
                                      </p:to>
                                    </p:set>
                                    <p:animEffect transition="in" filter="slide(fromBottom)">
                                      <p:cBhvr>
                                        <p:cTn id="43" dur="500"/>
                                        <p:tgtEl>
                                          <p:spTgt spid="10243">
                                            <p:txEl>
                                              <p:pRg st="9" end="9"/>
                                            </p:txEl>
                                          </p:spTgt>
                                        </p:tgtEl>
                                      </p:cBhvr>
                                    </p:animEffect>
                                  </p:childTnLst>
                                </p:cTn>
                              </p:par>
                            </p:childTnLst>
                          </p:cTn>
                        </p:par>
                        <p:par>
                          <p:cTn id="44" fill="hold">
                            <p:stCondLst>
                              <p:cond delay="5000"/>
                            </p:stCondLst>
                            <p:childTnLst>
                              <p:par>
                                <p:cTn id="45" presetID="12" presetClass="entr" presetSubtype="4" fill="hold" nodeType="afterEffect">
                                  <p:stCondLst>
                                    <p:cond delay="0"/>
                                  </p:stCondLst>
                                  <p:childTnLst>
                                    <p:set>
                                      <p:cBhvr>
                                        <p:cTn id="46" dur="1" fill="hold">
                                          <p:stCondLst>
                                            <p:cond delay="0"/>
                                          </p:stCondLst>
                                        </p:cTn>
                                        <p:tgtEl>
                                          <p:spTgt spid="10243">
                                            <p:txEl>
                                              <p:pRg st="10" end="10"/>
                                            </p:txEl>
                                          </p:spTgt>
                                        </p:tgtEl>
                                        <p:attrNameLst>
                                          <p:attrName>style.visibility</p:attrName>
                                        </p:attrNameLst>
                                      </p:cBhvr>
                                      <p:to>
                                        <p:strVal val="visible"/>
                                      </p:to>
                                    </p:set>
                                    <p:animEffect transition="in" filter="slide(fromBottom)">
                                      <p:cBhvr>
                                        <p:cTn id="47" dur="500"/>
                                        <p:tgtEl>
                                          <p:spTgt spid="10243">
                                            <p:txEl>
                                              <p:pRg st="10" end="10"/>
                                            </p:txEl>
                                          </p:spTgt>
                                        </p:tgtEl>
                                      </p:cBhvr>
                                    </p:animEffect>
                                  </p:childTnLst>
                                </p:cTn>
                              </p:par>
                            </p:childTnLst>
                          </p:cTn>
                        </p:par>
                        <p:par>
                          <p:cTn id="48" fill="hold">
                            <p:stCondLst>
                              <p:cond delay="5500"/>
                            </p:stCondLst>
                            <p:childTnLst>
                              <p:par>
                                <p:cTn id="49" presetID="12" presetClass="entr" presetSubtype="4" fill="hold" nodeType="afterEffect">
                                  <p:stCondLst>
                                    <p:cond delay="0"/>
                                  </p:stCondLst>
                                  <p:childTnLst>
                                    <p:set>
                                      <p:cBhvr>
                                        <p:cTn id="50" dur="1" fill="hold">
                                          <p:stCondLst>
                                            <p:cond delay="0"/>
                                          </p:stCondLst>
                                        </p:cTn>
                                        <p:tgtEl>
                                          <p:spTgt spid="10243">
                                            <p:txEl>
                                              <p:pRg st="11" end="11"/>
                                            </p:txEl>
                                          </p:spTgt>
                                        </p:tgtEl>
                                        <p:attrNameLst>
                                          <p:attrName>style.visibility</p:attrName>
                                        </p:attrNameLst>
                                      </p:cBhvr>
                                      <p:to>
                                        <p:strVal val="visible"/>
                                      </p:to>
                                    </p:set>
                                    <p:animEffect transition="in" filter="slide(fromBottom)">
                                      <p:cBhvr>
                                        <p:cTn id="51" dur="500"/>
                                        <p:tgtEl>
                                          <p:spTgt spid="10243">
                                            <p:txEl>
                                              <p:pRg st="11" end="11"/>
                                            </p:txEl>
                                          </p:spTgt>
                                        </p:tgtEl>
                                      </p:cBhvr>
                                    </p:animEffect>
                                  </p:childTnLst>
                                </p:cTn>
                              </p:par>
                            </p:childTnLst>
                          </p:cTn>
                        </p:par>
                        <p:par>
                          <p:cTn id="52" fill="hold">
                            <p:stCondLst>
                              <p:cond delay="6000"/>
                            </p:stCondLst>
                            <p:childTnLst>
                              <p:par>
                                <p:cTn id="53" presetID="12" presetClass="entr" presetSubtype="4" fill="hold" nodeType="afterEffect">
                                  <p:stCondLst>
                                    <p:cond delay="0"/>
                                  </p:stCondLst>
                                  <p:childTnLst>
                                    <p:set>
                                      <p:cBhvr>
                                        <p:cTn id="54" dur="1" fill="hold">
                                          <p:stCondLst>
                                            <p:cond delay="0"/>
                                          </p:stCondLst>
                                        </p:cTn>
                                        <p:tgtEl>
                                          <p:spTgt spid="10243">
                                            <p:txEl>
                                              <p:pRg st="12" end="12"/>
                                            </p:txEl>
                                          </p:spTgt>
                                        </p:tgtEl>
                                        <p:attrNameLst>
                                          <p:attrName>style.visibility</p:attrName>
                                        </p:attrNameLst>
                                      </p:cBhvr>
                                      <p:to>
                                        <p:strVal val="visible"/>
                                      </p:to>
                                    </p:set>
                                    <p:animEffect transition="in" filter="slide(fromBottom)">
                                      <p:cBhvr>
                                        <p:cTn id="55" dur="500"/>
                                        <p:tgtEl>
                                          <p:spTgt spid="10243">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2"/>
          <p:cNvSpPr>
            <a:spLocks noGrp="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fontScale="90000"/>
          </a:bodyPr>
          <a:lstStyle/>
          <a:p>
            <a:r>
              <a:rPr lang="en-US" dirty="0">
                <a:cs typeface="Arial" charset="0"/>
              </a:rPr>
              <a:t>Your Role: Tell the Truth; Just the Facts</a:t>
            </a:r>
          </a:p>
        </p:txBody>
      </p:sp>
      <p:sp>
        <p:nvSpPr>
          <p:cNvPr id="11268" name="Slide Number Placeholder 1"/>
          <p:cNvSpPr>
            <a:spLocks noGrp="1"/>
          </p:cNvSpPr>
          <p:nvPr>
            <p:ph type="sldNum" sz="quarter" idx="10"/>
          </p:nvPr>
        </p:nvSpPr>
        <p:spPr/>
        <p:txBody>
          <a:bodyPr/>
          <a:lstStyle/>
          <a:p>
            <a:pPr>
              <a:defRPr/>
            </a:pPr>
            <a:fld id="{98FB1D84-02BD-4600-B063-BC9B3B6410B3}" type="slidenum">
              <a:rPr lang="en-US" smtClean="0"/>
              <a:pPr>
                <a:defRPr/>
              </a:pPr>
              <a:t>25</a:t>
            </a:fld>
            <a:endParaRPr lang="en-US" dirty="0"/>
          </a:p>
        </p:txBody>
      </p:sp>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30000" y="3529340"/>
            <a:ext cx="2818500" cy="24142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485" name="TextBox 7"/>
          <p:cNvSpPr txBox="1">
            <a:spLocks noChangeArrowheads="1"/>
          </p:cNvSpPr>
          <p:nvPr/>
        </p:nvSpPr>
        <p:spPr bwMode="auto">
          <a:xfrm>
            <a:off x="5486400" y="1600200"/>
            <a:ext cx="3124200" cy="1908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cs typeface="Arial" charset="0"/>
              </a:defRPr>
            </a:lvl1pPr>
            <a:lvl2pPr marL="742950" indent="-285750" eaLnBrk="0" hangingPunct="0">
              <a:defRPr sz="2400">
                <a:solidFill>
                  <a:schemeClr val="tx1"/>
                </a:solidFill>
                <a:latin typeface="Times New Roman" pitchFamily="18" charset="0"/>
                <a:cs typeface="Arial" charset="0"/>
              </a:defRPr>
            </a:lvl2pPr>
            <a:lvl3pPr marL="1143000" indent="-228600" eaLnBrk="0" hangingPunct="0">
              <a:defRPr sz="2400">
                <a:solidFill>
                  <a:schemeClr val="tx1"/>
                </a:solidFill>
                <a:latin typeface="Times New Roman" pitchFamily="18" charset="0"/>
                <a:cs typeface="Arial" charset="0"/>
              </a:defRPr>
            </a:lvl3pPr>
            <a:lvl4pPr marL="1600200" indent="-228600" eaLnBrk="0" hangingPunct="0">
              <a:defRPr sz="2400">
                <a:solidFill>
                  <a:schemeClr val="tx1"/>
                </a:solidFill>
                <a:latin typeface="Times New Roman" pitchFamily="18" charset="0"/>
                <a:cs typeface="Arial" charset="0"/>
              </a:defRPr>
            </a:lvl4pPr>
            <a:lvl5pPr marL="2057400" indent="-228600" eaLnBrk="0" hangingPunct="0">
              <a:defRPr sz="2400">
                <a:solidFill>
                  <a:schemeClr val="tx1"/>
                </a:solidFill>
                <a:latin typeface="Times New Roman" pitchFamily="18" charset="0"/>
                <a:cs typeface="Arial"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charset="0"/>
              </a:defRPr>
            </a:lvl9pPr>
          </a:lstStyle>
          <a:p>
            <a:pPr algn="ctr" eaLnBrk="1" hangingPunct="1"/>
            <a:r>
              <a:rPr lang="en-US" sz="1800" dirty="0">
                <a:latin typeface="Arial" charset="0"/>
              </a:rPr>
              <a:t>BP CEO Tony Hayward</a:t>
            </a:r>
          </a:p>
          <a:p>
            <a:pPr algn="ctr" eaLnBrk="1" hangingPunct="1"/>
            <a:endParaRPr lang="en-US" sz="1600" dirty="0">
              <a:latin typeface="Arial" charset="0"/>
            </a:endParaRPr>
          </a:p>
          <a:p>
            <a:pPr algn="ctr" eaLnBrk="1" hangingPunct="1"/>
            <a:r>
              <a:rPr lang="en-US" sz="1600" i="1" dirty="0">
                <a:latin typeface="Arial" charset="0"/>
              </a:rPr>
              <a:t>“I think the environmental impact of this disaster is likely to have been very, very modest.”</a:t>
            </a:r>
          </a:p>
          <a:p>
            <a:pPr algn="ctr" eaLnBrk="1" hangingPunct="1"/>
            <a:endParaRPr lang="en-US" sz="1600" i="1" dirty="0">
              <a:latin typeface="Arial" charset="0"/>
            </a:endParaRPr>
          </a:p>
          <a:p>
            <a:pPr algn="ctr" eaLnBrk="1" hangingPunct="1"/>
            <a:r>
              <a:rPr lang="en-US" sz="1600" i="1" dirty="0">
                <a:latin typeface="Arial" charset="0"/>
              </a:rPr>
              <a:t>“I’d like my life back.”</a:t>
            </a:r>
          </a:p>
        </p:txBody>
      </p:sp>
      <p:pic>
        <p:nvPicPr>
          <p:cNvPr id="20486"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58098" y="4480524"/>
            <a:ext cx="2942803" cy="2299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ontent Placeholder 1"/>
          <p:cNvSpPr>
            <a:spLocks noGrp="1"/>
          </p:cNvSpPr>
          <p:nvPr>
            <p:ph sz="quarter" idx="1"/>
          </p:nvPr>
        </p:nvSpPr>
        <p:spPr>
          <a:xfrm>
            <a:off x="304800" y="1981200"/>
            <a:ext cx="3730752" cy="3429000"/>
          </a:xfrm>
        </p:spPr>
        <p:txBody>
          <a:bodyPr>
            <a:normAutofit/>
          </a:bodyPr>
          <a:lstStyle/>
          <a:p>
            <a:pPr lvl="1"/>
            <a:r>
              <a:rPr lang="en-US" sz="2000" dirty="0"/>
              <a:t>Untruths: Don</a:t>
            </a:r>
            <a:r>
              <a:rPr lang="ja-JP" altLang="en-US" sz="2000" dirty="0">
                <a:ea typeface="Meiryo" pitchFamily="34" charset="-128"/>
                <a:cs typeface="Meiryo" pitchFamily="34" charset="-128"/>
              </a:rPr>
              <a:t>’</a:t>
            </a:r>
            <a:r>
              <a:rPr lang="en-US" altLang="ja-JP" sz="2000" dirty="0"/>
              <a:t>t lie, the truth will out; and don</a:t>
            </a:r>
            <a:r>
              <a:rPr lang="ja-JP" altLang="en-US" sz="2000" dirty="0">
                <a:ea typeface="Meiryo" pitchFamily="34" charset="-128"/>
                <a:cs typeface="Meiryo" pitchFamily="34" charset="-128"/>
              </a:rPr>
              <a:t>’</a:t>
            </a:r>
            <a:r>
              <a:rPr lang="en-US" altLang="ja-JP" sz="2000" dirty="0"/>
              <a:t>t withhold bad information, it will turn into a damaging, negative story.</a:t>
            </a:r>
            <a:endParaRPr lang="en-US" sz="2000" dirty="0"/>
          </a:p>
          <a:p>
            <a:pPr lvl="1"/>
            <a:r>
              <a:rPr lang="en-US" sz="2000" dirty="0"/>
              <a:t>Don</a:t>
            </a:r>
            <a:r>
              <a:rPr lang="ja-JP" altLang="en-US" sz="2000" dirty="0">
                <a:ea typeface="Meiryo" pitchFamily="34" charset="-128"/>
                <a:cs typeface="Meiryo" pitchFamily="34" charset="-128"/>
              </a:rPr>
              <a:t>’</a:t>
            </a:r>
            <a:r>
              <a:rPr lang="en-US" altLang="ja-JP" sz="2000" dirty="0"/>
              <a:t>t pick a fight: reporters are neither friends nor enemies; they are professional colleagues.</a:t>
            </a:r>
          </a:p>
          <a:p>
            <a:endParaRPr lang="en-US" dirty="0"/>
          </a:p>
        </p:txBody>
      </p:sp>
    </p:spTree>
    <p:extLst>
      <p:ext uri="{BB962C8B-B14F-4D97-AF65-F5344CB8AC3E}">
        <p14:creationId xmlns:p14="http://schemas.microsoft.com/office/powerpoint/2010/main" val="286635027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dissolv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2"/>
          <p:cNvSpPr>
            <a:spLocks noGrp="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dirty="0">
                <a:cs typeface="Arial" charset="0"/>
              </a:rPr>
              <a:t>Your Role: Seize the Opportunity</a:t>
            </a:r>
          </a:p>
        </p:txBody>
      </p:sp>
      <p:sp>
        <p:nvSpPr>
          <p:cNvPr id="28675" name="Content Placeholder 3"/>
          <p:cNvSpPr>
            <a:spLocks noGrp="1"/>
          </p:cNvSpPr>
          <p:nvPr>
            <p:ph idx="1"/>
          </p:nvPr>
        </p:nvSpPr>
        <p:spPr bwMode="auto">
          <a:xfrm>
            <a:off x="475445" y="1470818"/>
            <a:ext cx="8077200" cy="452596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buFontTx/>
              <a:buNone/>
            </a:pPr>
            <a:r>
              <a:rPr lang="en-US" sz="2800" dirty="0">
                <a:cs typeface="Arial" charset="0"/>
              </a:rPr>
              <a:t>Get the interview you want!</a:t>
            </a:r>
          </a:p>
          <a:p>
            <a:r>
              <a:rPr lang="en-US" sz="2800" dirty="0">
                <a:cs typeface="Arial" charset="0"/>
              </a:rPr>
              <a:t>Vaccines Gave my Grandson </a:t>
            </a:r>
            <a:r>
              <a:rPr lang="en-US" sz="2800" dirty="0">
                <a:cs typeface="Arial" charset="0"/>
                <a:hlinkClick r:id="rId3"/>
              </a:rPr>
              <a:t>Autism</a:t>
            </a:r>
            <a:endParaRPr lang="en-US" sz="2800" dirty="0">
              <a:cs typeface="Arial" charset="0"/>
            </a:endParaRPr>
          </a:p>
          <a:p>
            <a:r>
              <a:rPr lang="en-US" sz="2800" dirty="0">
                <a:cs typeface="Arial" charset="0"/>
              </a:rPr>
              <a:t>NY Times </a:t>
            </a:r>
            <a:r>
              <a:rPr lang="en-US" sz="2800" dirty="0">
                <a:cs typeface="Arial" charset="0"/>
                <a:hlinkClick r:id="rId4"/>
              </a:rPr>
              <a:t>“oops!” </a:t>
            </a:r>
            <a:endParaRPr lang="en-US" sz="2800" dirty="0">
              <a:cs typeface="Arial" charset="0"/>
            </a:endParaRPr>
          </a:p>
          <a:p>
            <a:r>
              <a:rPr lang="en-US" sz="2800" dirty="0">
                <a:cs typeface="Arial" charset="0"/>
                <a:hlinkClick r:id="rId5"/>
              </a:rPr>
              <a:t>Rupert Murdoch</a:t>
            </a:r>
            <a:endParaRPr lang="en-US" sz="2800" dirty="0">
              <a:cs typeface="Arial" charset="0"/>
            </a:endParaRPr>
          </a:p>
          <a:p>
            <a:r>
              <a:rPr lang="en-US" sz="2800" dirty="0">
                <a:latin typeface="Calibri" pitchFamily="34" charset="0"/>
                <a:hlinkClick r:id="rId6"/>
              </a:rPr>
              <a:t>Anticipate the story the reporter may want</a:t>
            </a:r>
            <a:r>
              <a:rPr lang="en-US" sz="2800" dirty="0">
                <a:latin typeface="Calibri" pitchFamily="34" charset="0"/>
              </a:rPr>
              <a:t>, and come up with an effective message.  Don’t just say, “…I don’t really want to talk about it ...”</a:t>
            </a:r>
          </a:p>
          <a:p>
            <a:endParaRPr lang="en-US" sz="2800" dirty="0">
              <a:cs typeface="Arial" charset="0"/>
            </a:endParaRPr>
          </a:p>
          <a:p>
            <a:pPr>
              <a:buFontTx/>
              <a:buNone/>
            </a:pPr>
            <a:endParaRPr lang="en-US" sz="2800" dirty="0">
              <a:cs typeface="Arial" charset="0"/>
              <a:hlinkClick r:id="rId7"/>
            </a:endParaRPr>
          </a:p>
          <a:p>
            <a:pPr>
              <a:buFontTx/>
              <a:buNone/>
            </a:pPr>
            <a:endParaRPr lang="en-US" sz="2800" dirty="0">
              <a:cs typeface="Arial" charset="0"/>
            </a:endParaRPr>
          </a:p>
          <a:p>
            <a:pPr>
              <a:buFontTx/>
              <a:buNone/>
            </a:pPr>
            <a:endParaRPr lang="en-US" sz="2800" dirty="0">
              <a:cs typeface="Arial" charset="0"/>
            </a:endParaRPr>
          </a:p>
          <a:p>
            <a:pPr>
              <a:buFontTx/>
              <a:buNone/>
            </a:pPr>
            <a:endParaRPr lang="en-US" sz="2800" dirty="0">
              <a:cs typeface="Arial" charset="0"/>
            </a:endParaRPr>
          </a:p>
        </p:txBody>
      </p:sp>
      <p:sp>
        <p:nvSpPr>
          <p:cNvPr id="11268" name="Slide Number Placeholder 1"/>
          <p:cNvSpPr>
            <a:spLocks noGrp="1"/>
          </p:cNvSpPr>
          <p:nvPr>
            <p:ph type="sldNum" sz="quarter" idx="10"/>
          </p:nvPr>
        </p:nvSpPr>
        <p:spPr/>
        <p:txBody>
          <a:bodyPr/>
          <a:lstStyle/>
          <a:p>
            <a:pPr>
              <a:defRPr/>
            </a:pPr>
            <a:endParaRPr lang="en-US" dirty="0"/>
          </a:p>
        </p:txBody>
      </p:sp>
    </p:spTree>
    <p:extLst>
      <p:ext uri="{BB962C8B-B14F-4D97-AF65-F5344CB8AC3E}">
        <p14:creationId xmlns:p14="http://schemas.microsoft.com/office/powerpoint/2010/main" val="206524810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2"/>
          <p:cNvSpPr>
            <a:spLocks noGrp="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cs typeface="Arial" charset="0"/>
              </a:rPr>
              <a:t>Best Practices</a:t>
            </a:r>
          </a:p>
        </p:txBody>
      </p:sp>
      <p:sp>
        <p:nvSpPr>
          <p:cNvPr id="25603" name="Content Placeholder 3"/>
          <p:cNvSpPr>
            <a:spLocks noGrp="1"/>
          </p:cNvSpPr>
          <p:nvPr>
            <p:ph idx="1"/>
          </p:nvPr>
        </p:nvSpPr>
        <p:spPr bwMode="auto">
          <a:xfrm>
            <a:off x="76200" y="1612090"/>
            <a:ext cx="4800600" cy="452596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fontScale="55000" lnSpcReduction="20000"/>
          </a:bodyPr>
          <a:lstStyle/>
          <a:p>
            <a:pPr>
              <a:lnSpc>
                <a:spcPct val="120000"/>
              </a:lnSpc>
            </a:pPr>
            <a:r>
              <a:rPr lang="en-US" sz="3200" dirty="0">
                <a:latin typeface="Arial" pitchFamily="34" charset="0"/>
                <a:cs typeface="Arial" pitchFamily="34" charset="0"/>
              </a:rPr>
              <a:t>Media relationship best practices</a:t>
            </a:r>
          </a:p>
          <a:p>
            <a:pPr lvl="1">
              <a:lnSpc>
                <a:spcPct val="120000"/>
              </a:lnSpc>
            </a:pPr>
            <a:r>
              <a:rPr lang="en-US" sz="2400" b="1" u="sng" dirty="0">
                <a:latin typeface="Arial" pitchFamily="34" charset="0"/>
                <a:cs typeface="Arial" pitchFamily="34" charset="0"/>
              </a:rPr>
              <a:t>Keep the audience in mind when pitching the story</a:t>
            </a:r>
          </a:p>
          <a:p>
            <a:pPr lvl="1">
              <a:lnSpc>
                <a:spcPct val="120000"/>
              </a:lnSpc>
            </a:pPr>
            <a:r>
              <a:rPr lang="en-US" sz="2400" dirty="0">
                <a:latin typeface="Arial" pitchFamily="34" charset="0"/>
                <a:cs typeface="Arial" pitchFamily="34" charset="0"/>
              </a:rPr>
              <a:t>Keep it simple – jargon free</a:t>
            </a:r>
          </a:p>
          <a:p>
            <a:pPr lvl="2">
              <a:lnSpc>
                <a:spcPct val="120000"/>
              </a:lnSpc>
            </a:pPr>
            <a:r>
              <a:rPr lang="en-US" sz="2400" dirty="0">
                <a:latin typeface="Arial" pitchFamily="34" charset="0"/>
                <a:cs typeface="Arial" pitchFamily="34" charset="0"/>
              </a:rPr>
              <a:t>Use short, informative sentences </a:t>
            </a:r>
          </a:p>
          <a:p>
            <a:pPr lvl="1">
              <a:lnSpc>
                <a:spcPct val="120000"/>
              </a:lnSpc>
            </a:pPr>
            <a:r>
              <a:rPr lang="en-US" sz="2400" dirty="0">
                <a:latin typeface="Arial" pitchFamily="34" charset="0"/>
                <a:cs typeface="Arial" pitchFamily="34" charset="0"/>
              </a:rPr>
              <a:t>Start with your most important message point</a:t>
            </a:r>
          </a:p>
          <a:p>
            <a:pPr lvl="1">
              <a:lnSpc>
                <a:spcPct val="120000"/>
              </a:lnSpc>
            </a:pPr>
            <a:r>
              <a:rPr lang="en-US" sz="2400" dirty="0">
                <a:latin typeface="Arial" pitchFamily="34" charset="0"/>
                <a:cs typeface="Arial" pitchFamily="34" charset="0"/>
              </a:rPr>
              <a:t>Don’t argue with the reporter</a:t>
            </a:r>
          </a:p>
          <a:p>
            <a:pPr lvl="1">
              <a:lnSpc>
                <a:spcPct val="120000"/>
              </a:lnSpc>
            </a:pPr>
            <a:r>
              <a:rPr lang="en-US" sz="2400" dirty="0">
                <a:latin typeface="Arial" pitchFamily="34" charset="0"/>
                <a:cs typeface="Arial" pitchFamily="34" charset="0"/>
              </a:rPr>
              <a:t>Don’t repeat false statements</a:t>
            </a:r>
          </a:p>
          <a:p>
            <a:pPr lvl="1">
              <a:lnSpc>
                <a:spcPct val="120000"/>
              </a:lnSpc>
            </a:pPr>
            <a:r>
              <a:rPr lang="en-US" sz="2400" dirty="0">
                <a:latin typeface="Arial" pitchFamily="34" charset="0"/>
                <a:cs typeface="Arial" pitchFamily="34" charset="0"/>
              </a:rPr>
              <a:t>Don’t over-answer</a:t>
            </a:r>
          </a:p>
          <a:p>
            <a:pPr lvl="1">
              <a:lnSpc>
                <a:spcPct val="120000"/>
              </a:lnSpc>
            </a:pPr>
            <a:r>
              <a:rPr lang="en-US" sz="2400" dirty="0">
                <a:latin typeface="Arial" pitchFamily="34" charset="0"/>
                <a:cs typeface="Arial" pitchFamily="34" charset="0"/>
              </a:rPr>
              <a:t>Focus on key messages/bridge back to main points</a:t>
            </a:r>
          </a:p>
          <a:p>
            <a:pPr lvl="2">
              <a:lnSpc>
                <a:spcPct val="120000"/>
              </a:lnSpc>
            </a:pPr>
            <a:r>
              <a:rPr lang="ja-JP" altLang="en-US" sz="2400" dirty="0">
                <a:latin typeface="Arial" pitchFamily="34" charset="0"/>
                <a:ea typeface="Meiryo" pitchFamily="34" charset="-128"/>
                <a:cs typeface="Arial" pitchFamily="34" charset="0"/>
              </a:rPr>
              <a:t>“</a:t>
            </a:r>
            <a:r>
              <a:rPr lang="en-US" altLang="ja-JP" sz="2400" dirty="0">
                <a:latin typeface="Arial" pitchFamily="34" charset="0"/>
                <a:ea typeface="Meiryo" pitchFamily="34" charset="-128"/>
                <a:cs typeface="Arial" pitchFamily="34" charset="0"/>
              </a:rPr>
              <a:t>Well, what</a:t>
            </a:r>
            <a:r>
              <a:rPr lang="ja-JP" altLang="en-US" sz="2400" dirty="0">
                <a:latin typeface="Arial" pitchFamily="34" charset="0"/>
                <a:ea typeface="Meiryo" pitchFamily="34" charset="-128"/>
                <a:cs typeface="Arial" pitchFamily="34" charset="0"/>
              </a:rPr>
              <a:t>’</a:t>
            </a:r>
            <a:r>
              <a:rPr lang="en-US" altLang="ja-JP" sz="2400" dirty="0">
                <a:latin typeface="Arial" pitchFamily="34" charset="0"/>
                <a:ea typeface="Meiryo" pitchFamily="34" charset="-128"/>
                <a:cs typeface="Arial" pitchFamily="34" charset="0"/>
              </a:rPr>
              <a:t>s really interesting is … or… what</a:t>
            </a:r>
            <a:r>
              <a:rPr lang="ja-JP" altLang="en-US" sz="2400" dirty="0">
                <a:latin typeface="Arial" pitchFamily="34" charset="0"/>
                <a:ea typeface="Meiryo" pitchFamily="34" charset="-128"/>
                <a:cs typeface="Arial" pitchFamily="34" charset="0"/>
              </a:rPr>
              <a:t>’</a:t>
            </a:r>
            <a:r>
              <a:rPr lang="en-US" altLang="ja-JP" sz="2400" dirty="0">
                <a:latin typeface="Arial" pitchFamily="34" charset="0"/>
                <a:ea typeface="Meiryo" pitchFamily="34" charset="-128"/>
                <a:cs typeface="Arial" pitchFamily="34" charset="0"/>
              </a:rPr>
              <a:t>s really important…</a:t>
            </a:r>
            <a:r>
              <a:rPr lang="ja-JP" altLang="en-US" sz="2400" dirty="0">
                <a:latin typeface="Arial" pitchFamily="34" charset="0"/>
                <a:ea typeface="Meiryo" pitchFamily="34" charset="-128"/>
                <a:cs typeface="Arial" pitchFamily="34" charset="0"/>
              </a:rPr>
              <a:t>”</a:t>
            </a:r>
            <a:endParaRPr lang="en-US" sz="2400" dirty="0">
              <a:latin typeface="Arial" pitchFamily="34" charset="0"/>
              <a:cs typeface="Arial" pitchFamily="34" charset="0"/>
            </a:endParaRPr>
          </a:p>
          <a:p>
            <a:pPr lvl="1">
              <a:lnSpc>
                <a:spcPct val="120000"/>
              </a:lnSpc>
            </a:pPr>
            <a:r>
              <a:rPr lang="en-US" sz="2400" dirty="0">
                <a:latin typeface="Arial" pitchFamily="34" charset="0"/>
                <a:cs typeface="Arial" pitchFamily="34" charset="0"/>
              </a:rPr>
              <a:t>Use facts at hand, not from memory</a:t>
            </a:r>
          </a:p>
          <a:p>
            <a:pPr lvl="2">
              <a:lnSpc>
                <a:spcPct val="120000"/>
              </a:lnSpc>
            </a:pPr>
            <a:r>
              <a:rPr lang="en-US" sz="2400" dirty="0">
                <a:latin typeface="Arial" pitchFamily="34" charset="0"/>
                <a:cs typeface="Arial" pitchFamily="34" charset="0"/>
              </a:rPr>
              <a:t>It</a:t>
            </a:r>
            <a:r>
              <a:rPr lang="ja-JP" altLang="en-US" sz="2400" dirty="0">
                <a:latin typeface="Arial" pitchFamily="34" charset="0"/>
                <a:ea typeface="Meiryo" pitchFamily="34" charset="-128"/>
                <a:cs typeface="Arial" pitchFamily="34" charset="0"/>
              </a:rPr>
              <a:t>’</a:t>
            </a:r>
            <a:r>
              <a:rPr lang="en-US" altLang="ja-JP" sz="2400" dirty="0">
                <a:latin typeface="Arial" pitchFamily="34" charset="0"/>
                <a:ea typeface="Meiryo" pitchFamily="34" charset="-128"/>
                <a:cs typeface="Arial" pitchFamily="34" charset="0"/>
              </a:rPr>
              <a:t>s okay if you don</a:t>
            </a:r>
            <a:r>
              <a:rPr lang="ja-JP" altLang="en-US" sz="2400" dirty="0">
                <a:latin typeface="Arial" pitchFamily="34" charset="0"/>
                <a:ea typeface="Meiryo" pitchFamily="34" charset="-128"/>
                <a:cs typeface="Arial" pitchFamily="34" charset="0"/>
              </a:rPr>
              <a:t>’</a:t>
            </a:r>
            <a:r>
              <a:rPr lang="en-US" altLang="ja-JP" sz="2400" dirty="0">
                <a:latin typeface="Arial" pitchFamily="34" charset="0"/>
                <a:ea typeface="Meiryo" pitchFamily="34" charset="-128"/>
                <a:cs typeface="Arial" pitchFamily="34" charset="0"/>
              </a:rPr>
              <a:t>t know an answer, but get back to the reporter as soon as possible</a:t>
            </a:r>
          </a:p>
          <a:p>
            <a:pPr lvl="2">
              <a:lnSpc>
                <a:spcPct val="120000"/>
              </a:lnSpc>
            </a:pPr>
            <a:r>
              <a:rPr lang="en-US" altLang="ja-JP" sz="2400" dirty="0">
                <a:latin typeface="Arial" pitchFamily="34" charset="0"/>
                <a:ea typeface="Meiryo" pitchFamily="34" charset="-128"/>
                <a:cs typeface="Arial" pitchFamily="34" charset="0"/>
              </a:rPr>
              <a:t> </a:t>
            </a:r>
            <a:r>
              <a:rPr lang="en-US" sz="2400" dirty="0">
                <a:latin typeface="Arial" pitchFamily="34" charset="0"/>
                <a:cs typeface="Arial" pitchFamily="34" charset="0"/>
              </a:rPr>
              <a:t>Say </a:t>
            </a:r>
            <a:r>
              <a:rPr lang="ja-JP" altLang="en-US" sz="2400" dirty="0">
                <a:latin typeface="Arial" pitchFamily="34" charset="0"/>
                <a:ea typeface="Meiryo" pitchFamily="34" charset="-128"/>
                <a:cs typeface="Arial" pitchFamily="34" charset="0"/>
              </a:rPr>
              <a:t>“</a:t>
            </a:r>
            <a:r>
              <a:rPr lang="en-US" altLang="ja-JP" sz="2400" dirty="0">
                <a:latin typeface="Arial" pitchFamily="34" charset="0"/>
                <a:cs typeface="Arial" pitchFamily="34" charset="0"/>
              </a:rPr>
              <a:t>I don</a:t>
            </a:r>
            <a:r>
              <a:rPr lang="ja-JP" altLang="en-US" sz="2400" dirty="0">
                <a:latin typeface="Arial" pitchFamily="34" charset="0"/>
                <a:ea typeface="Meiryo" pitchFamily="34" charset="-128"/>
                <a:cs typeface="Arial" pitchFamily="34" charset="0"/>
              </a:rPr>
              <a:t>’</a:t>
            </a:r>
            <a:r>
              <a:rPr lang="en-US" altLang="ja-JP" sz="2400" dirty="0">
                <a:latin typeface="Arial" pitchFamily="34" charset="0"/>
                <a:cs typeface="Arial" pitchFamily="34" charset="0"/>
              </a:rPr>
              <a:t>t know, but let me find out and I</a:t>
            </a:r>
            <a:r>
              <a:rPr lang="ja-JP" altLang="en-US" sz="2400" dirty="0">
                <a:latin typeface="Arial" pitchFamily="34" charset="0"/>
                <a:ea typeface="Meiryo" pitchFamily="34" charset="-128"/>
                <a:cs typeface="Arial" pitchFamily="34" charset="0"/>
              </a:rPr>
              <a:t>’</a:t>
            </a:r>
            <a:r>
              <a:rPr lang="en-US" altLang="ja-JP" sz="2400" dirty="0" err="1">
                <a:latin typeface="Arial" pitchFamily="34" charset="0"/>
                <a:cs typeface="Arial" pitchFamily="34" charset="0"/>
              </a:rPr>
              <a:t>ll</a:t>
            </a:r>
            <a:r>
              <a:rPr lang="en-US" altLang="ja-JP" sz="2400" dirty="0">
                <a:latin typeface="Arial" pitchFamily="34" charset="0"/>
                <a:cs typeface="Arial" pitchFamily="34" charset="0"/>
              </a:rPr>
              <a:t> get back to you</a:t>
            </a:r>
            <a:r>
              <a:rPr lang="ja-JP" altLang="en-US" sz="2400" dirty="0">
                <a:latin typeface="Arial" pitchFamily="34" charset="0"/>
                <a:ea typeface="Meiryo" pitchFamily="34" charset="-128"/>
                <a:cs typeface="Arial" pitchFamily="34" charset="0"/>
              </a:rPr>
              <a:t>”</a:t>
            </a:r>
            <a:r>
              <a:rPr lang="en-US" altLang="ja-JP" sz="2400" dirty="0">
                <a:latin typeface="Arial" pitchFamily="34" charset="0"/>
                <a:cs typeface="Arial" pitchFamily="34" charset="0"/>
              </a:rPr>
              <a:t> rather than winging it</a:t>
            </a:r>
            <a:endParaRPr lang="en-US" altLang="ja-JP" sz="2400" dirty="0">
              <a:latin typeface="Arial" pitchFamily="34" charset="0"/>
              <a:ea typeface="Meiryo" pitchFamily="34" charset="-128"/>
              <a:cs typeface="Arial" pitchFamily="34" charset="0"/>
            </a:endParaRPr>
          </a:p>
          <a:p>
            <a:pPr lvl="1"/>
            <a:endParaRPr lang="en-US" sz="2000" dirty="0">
              <a:cs typeface="Arial" charset="0"/>
            </a:endParaRPr>
          </a:p>
          <a:p>
            <a:pPr lvl="1"/>
            <a:endParaRPr lang="en-US" sz="2000" dirty="0">
              <a:cs typeface="Arial" charset="0"/>
            </a:endParaRPr>
          </a:p>
          <a:p>
            <a:pPr>
              <a:buFontTx/>
              <a:buNone/>
            </a:pPr>
            <a:endParaRPr lang="en-US" sz="2800" dirty="0">
              <a:cs typeface="Arial" charset="0"/>
            </a:endParaRPr>
          </a:p>
          <a:p>
            <a:pPr>
              <a:buFontTx/>
              <a:buNone/>
            </a:pPr>
            <a:endParaRPr lang="en-US" sz="2800" dirty="0">
              <a:cs typeface="Arial" charset="0"/>
            </a:endParaRPr>
          </a:p>
        </p:txBody>
      </p:sp>
      <p:pic>
        <p:nvPicPr>
          <p:cNvPr id="6" name="Picture 5" descr="media_p22.jpg"/>
          <p:cNvPicPr>
            <a:picLocks noChangeAspect="1"/>
          </p:cNvPicPr>
          <p:nvPr/>
        </p:nvPicPr>
        <p:blipFill>
          <a:blip r:embed="rId3"/>
          <a:stretch>
            <a:fillRect/>
          </a:stretch>
        </p:blipFill>
        <p:spPr>
          <a:xfrm rot="434309">
            <a:off x="5733169" y="197392"/>
            <a:ext cx="2009182" cy="1351864"/>
          </a:xfrm>
          <a:prstGeom prst="rect">
            <a:avLst/>
          </a:prstGeom>
          <a:effectLst>
            <a:outerShdw blurRad="76200" dist="88900" dir="2700000">
              <a:srgbClr val="2360AD">
                <a:alpha val="94000"/>
              </a:srgbClr>
            </a:outerShdw>
          </a:effectLst>
        </p:spPr>
      </p:pic>
      <p:sp>
        <p:nvSpPr>
          <p:cNvPr id="2" name="TextBox 1"/>
          <p:cNvSpPr txBox="1"/>
          <p:nvPr/>
        </p:nvSpPr>
        <p:spPr>
          <a:xfrm>
            <a:off x="5410200" y="2667000"/>
            <a:ext cx="3124200" cy="369332"/>
          </a:xfrm>
          <a:prstGeom prst="rect">
            <a:avLst/>
          </a:prstGeom>
          <a:noFill/>
        </p:spPr>
        <p:txBody>
          <a:bodyPr wrap="square" rtlCol="0">
            <a:spAutoFit/>
          </a:bodyPr>
          <a:lstStyle/>
          <a:p>
            <a:endParaRPr lang="en-US" dirty="0"/>
          </a:p>
        </p:txBody>
      </p:sp>
      <p:sp>
        <p:nvSpPr>
          <p:cNvPr id="8" name="Content Placeholder 3"/>
          <p:cNvSpPr txBox="1">
            <a:spLocks/>
          </p:cNvSpPr>
          <p:nvPr/>
        </p:nvSpPr>
        <p:spPr bwMode="auto">
          <a:xfrm>
            <a:off x="4267200" y="1752600"/>
            <a:ext cx="4800600" cy="452596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0" indent="0">
              <a:buNone/>
            </a:pPr>
            <a:endParaRPr lang="en-US" altLang="ja-JP" sz="1200" dirty="0">
              <a:latin typeface="Arial" pitchFamily="34" charset="0"/>
              <a:ea typeface="Meiryo" pitchFamily="34" charset="-128"/>
              <a:cs typeface="Arial" pitchFamily="34" charset="0"/>
            </a:endParaRPr>
          </a:p>
          <a:p>
            <a:pPr lvl="1"/>
            <a:r>
              <a:rPr lang="en-US" sz="1300" dirty="0">
                <a:latin typeface="Arial" pitchFamily="34" charset="0"/>
                <a:cs typeface="Arial" pitchFamily="34" charset="0"/>
              </a:rPr>
              <a:t>Be truthful</a:t>
            </a:r>
          </a:p>
          <a:p>
            <a:pPr lvl="1"/>
            <a:r>
              <a:rPr lang="en-US" sz="1300" dirty="0">
                <a:latin typeface="Arial" pitchFamily="34" charset="0"/>
                <a:cs typeface="Arial" pitchFamily="34" charset="0"/>
              </a:rPr>
              <a:t>Never give personal opinions (speak to issue, message and goals)</a:t>
            </a:r>
          </a:p>
          <a:p>
            <a:pPr lvl="1"/>
            <a:r>
              <a:rPr lang="en-US" sz="1300" dirty="0">
                <a:latin typeface="Arial" pitchFamily="34" charset="0"/>
                <a:cs typeface="Arial" pitchFamily="34" charset="0"/>
              </a:rPr>
              <a:t>Do not respond to hypotheticals, stick to facts</a:t>
            </a:r>
          </a:p>
          <a:p>
            <a:pPr lvl="1"/>
            <a:r>
              <a:rPr lang="en-US" sz="1300" dirty="0">
                <a:latin typeface="Arial" pitchFamily="34" charset="0"/>
                <a:cs typeface="Arial" pitchFamily="34" charset="0"/>
              </a:rPr>
              <a:t>Don’t only contact reporters when you want something</a:t>
            </a:r>
          </a:p>
          <a:p>
            <a:pPr lvl="2"/>
            <a:r>
              <a:rPr lang="en-US" sz="1300" dirty="0">
                <a:latin typeface="Arial" pitchFamily="34" charset="0"/>
                <a:cs typeface="Arial" pitchFamily="34" charset="0"/>
              </a:rPr>
              <a:t>Additional resources</a:t>
            </a:r>
          </a:p>
          <a:p>
            <a:pPr lvl="3"/>
            <a:r>
              <a:rPr lang="en-US" sz="1300" dirty="0">
                <a:latin typeface="Arial" pitchFamily="34" charset="0"/>
                <a:cs typeface="Arial" pitchFamily="34" charset="0"/>
              </a:rPr>
              <a:t>Offer reporters analysts and customers that will help them round-out their story</a:t>
            </a:r>
            <a:endParaRPr lang="en-US" sz="1700" dirty="0">
              <a:latin typeface="Arial" pitchFamily="34" charset="0"/>
              <a:cs typeface="Arial" pitchFamily="34" charset="0"/>
            </a:endParaRPr>
          </a:p>
          <a:p>
            <a:pPr lvl="1"/>
            <a:r>
              <a:rPr lang="en-US" sz="1300" dirty="0">
                <a:latin typeface="Arial" pitchFamily="34" charset="0"/>
                <a:cs typeface="Arial" pitchFamily="34" charset="0"/>
              </a:rPr>
              <a:t>Never go “off the record”</a:t>
            </a:r>
          </a:p>
          <a:p>
            <a:pPr lvl="1"/>
            <a:r>
              <a:rPr lang="en-US" sz="1300" dirty="0">
                <a:latin typeface="Arial" pitchFamily="34" charset="0"/>
                <a:cs typeface="Arial" pitchFamily="34" charset="0"/>
              </a:rPr>
              <a:t>Be gracious – say “Thank You!”</a:t>
            </a:r>
          </a:p>
          <a:p>
            <a:pPr lvl="1"/>
            <a:endParaRPr lang="en-US" sz="2000" dirty="0">
              <a:cs typeface="Arial" charset="0"/>
            </a:endParaRPr>
          </a:p>
          <a:p>
            <a:pPr lvl="1"/>
            <a:endParaRPr lang="en-US" sz="2000" dirty="0">
              <a:cs typeface="Arial" charset="0"/>
            </a:endParaRPr>
          </a:p>
          <a:p>
            <a:pPr>
              <a:buFontTx/>
              <a:buNone/>
            </a:pPr>
            <a:endParaRPr lang="en-US" sz="2800" dirty="0">
              <a:cs typeface="Arial" charset="0"/>
            </a:endParaRPr>
          </a:p>
          <a:p>
            <a:pPr>
              <a:buFontTx/>
              <a:buNone/>
            </a:pPr>
            <a:endParaRPr lang="en-US" sz="2800" dirty="0">
              <a:cs typeface="Arial" charset="0"/>
            </a:endParaRPr>
          </a:p>
        </p:txBody>
      </p:sp>
    </p:spTree>
    <p:extLst>
      <p:ext uri="{BB962C8B-B14F-4D97-AF65-F5344CB8AC3E}">
        <p14:creationId xmlns:p14="http://schemas.microsoft.com/office/powerpoint/2010/main" val="167289044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p:cNvSpPr>
            <a:spLocks noGrp="1"/>
          </p:cNvSpPr>
          <p:nvPr>
            <p:ph type="title"/>
          </p:nvPr>
        </p:nvSpPr>
        <p:spPr/>
        <p:txBody>
          <a:bodyPr/>
          <a:lstStyle/>
          <a:p>
            <a:r>
              <a:rPr lang="en-US" altLang="en-US"/>
              <a:t>Works Cited</a:t>
            </a:r>
          </a:p>
        </p:txBody>
      </p:sp>
      <p:sp>
        <p:nvSpPr>
          <p:cNvPr id="4" name="Rectangle 3"/>
          <p:cNvSpPr txBox="1">
            <a:spLocks noChangeArrowheads="1"/>
          </p:cNvSpPr>
          <p:nvPr/>
        </p:nvSpPr>
        <p:spPr bwMode="gray">
          <a:xfrm>
            <a:off x="685800" y="1295400"/>
            <a:ext cx="7924800" cy="4622800"/>
          </a:xfrm>
          <a:prstGeom prst="rect">
            <a:avLst/>
          </a:prstGeom>
          <a:noFill/>
          <a:ln w="9525">
            <a:noFill/>
            <a:miter lim="800000"/>
            <a:headEnd/>
            <a:tailEnd/>
          </a:ln>
        </p:spPr>
        <p:txBody>
          <a:bodyPr/>
          <a:lstStyle/>
          <a:p>
            <a:pPr marL="342900" indent="-342900" eaLnBrk="0" hangingPunct="0">
              <a:spcBef>
                <a:spcPct val="20000"/>
              </a:spcBef>
              <a:buClr>
                <a:schemeClr val="folHlink"/>
              </a:buClr>
              <a:buFontTx/>
              <a:buChar char="•"/>
              <a:defRPr/>
            </a:pPr>
            <a:endParaRPr lang="en-US" sz="1800" kern="0" dirty="0">
              <a:solidFill>
                <a:srgbClr val="000000"/>
              </a:solidFill>
              <a:latin typeface="Times" pitchFamily="-107" charset="0"/>
            </a:endParaRPr>
          </a:p>
          <a:p>
            <a:pPr marL="342900" indent="-342900" eaLnBrk="0" hangingPunct="0">
              <a:spcBef>
                <a:spcPct val="20000"/>
              </a:spcBef>
              <a:buClr>
                <a:schemeClr val="folHlink"/>
              </a:buClr>
              <a:buFontTx/>
              <a:buChar char="•"/>
              <a:defRPr/>
            </a:pPr>
            <a:r>
              <a:rPr lang="en-US" sz="1800" kern="0" dirty="0">
                <a:solidFill>
                  <a:srgbClr val="000000"/>
                </a:solidFill>
                <a:latin typeface="Times New Roman" pitchFamily="18" charset="0"/>
              </a:rPr>
              <a:t>	</a:t>
            </a:r>
            <a:r>
              <a:rPr lang="en-US" sz="1600" kern="0" dirty="0">
                <a:solidFill>
                  <a:srgbClr val="000000"/>
                </a:solidFill>
                <a:latin typeface="Times New Roman" pitchFamily="18" charset="0"/>
              </a:rPr>
              <a:t>Seeger, M. W., Reynolds, B., &amp; </a:t>
            </a:r>
            <a:r>
              <a:rPr lang="en-US" sz="1600" kern="0" dirty="0" err="1">
                <a:solidFill>
                  <a:srgbClr val="000000"/>
                </a:solidFill>
                <a:latin typeface="Times New Roman" pitchFamily="18" charset="0"/>
              </a:rPr>
              <a:t>Sellnow</a:t>
            </a:r>
            <a:r>
              <a:rPr lang="en-US" sz="1600" kern="0" dirty="0">
                <a:solidFill>
                  <a:srgbClr val="000000"/>
                </a:solidFill>
                <a:latin typeface="Times New Roman" pitchFamily="18" charset="0"/>
              </a:rPr>
              <a:t>, T. L. (2009). Crisis and emergency risk communication in health contexts: Applying the CDC Model to Pandemic Influenza. In Heath, R. L., &amp; O’Hair, D. H. (Eds.), </a:t>
            </a:r>
            <a:r>
              <a:rPr lang="en-US" sz="1600" u="sng" kern="0" dirty="0">
                <a:solidFill>
                  <a:srgbClr val="000000"/>
                </a:solidFill>
                <a:latin typeface="Times New Roman" pitchFamily="18" charset="0"/>
              </a:rPr>
              <a:t>Handbook of risk and crisis communication</a:t>
            </a:r>
            <a:r>
              <a:rPr lang="en-US" sz="1600" i="1" kern="0" dirty="0">
                <a:solidFill>
                  <a:srgbClr val="000000"/>
                </a:solidFill>
                <a:latin typeface="Times New Roman" pitchFamily="18" charset="0"/>
              </a:rPr>
              <a:t> </a:t>
            </a:r>
            <a:r>
              <a:rPr lang="en-US" sz="1600" kern="0" dirty="0">
                <a:solidFill>
                  <a:srgbClr val="000000"/>
                </a:solidFill>
                <a:latin typeface="Times New Roman" pitchFamily="18" charset="0"/>
              </a:rPr>
              <a:t>(302-322). New York: </a:t>
            </a:r>
            <a:r>
              <a:rPr lang="en-US" sz="1600" kern="0" dirty="0" err="1">
                <a:solidFill>
                  <a:srgbClr val="000000"/>
                </a:solidFill>
                <a:latin typeface="Times New Roman" pitchFamily="18" charset="0"/>
              </a:rPr>
              <a:t>Routledge</a:t>
            </a:r>
            <a:r>
              <a:rPr lang="en-US" sz="1600" kern="0" dirty="0">
                <a:solidFill>
                  <a:srgbClr val="000000"/>
                </a:solidFill>
                <a:latin typeface="Times New Roman" pitchFamily="18" charset="0"/>
              </a:rPr>
              <a:t> Taylor and Francis Group.</a:t>
            </a:r>
          </a:p>
          <a:p>
            <a:pPr marL="342900" indent="-342900" eaLnBrk="0" hangingPunct="0">
              <a:spcBef>
                <a:spcPct val="20000"/>
              </a:spcBef>
              <a:buClr>
                <a:schemeClr val="folHlink"/>
              </a:buClr>
              <a:buFontTx/>
              <a:buChar char="•"/>
              <a:defRPr/>
            </a:pPr>
            <a:r>
              <a:rPr lang="en-US" sz="1600" kern="0" dirty="0">
                <a:solidFill>
                  <a:srgbClr val="000000"/>
                </a:solidFill>
                <a:latin typeface="Times New Roman" pitchFamily="18" charset="0"/>
              </a:rPr>
              <a:t>	Seeger, M. W. ,  </a:t>
            </a:r>
            <a:r>
              <a:rPr lang="en-US" sz="1600" kern="0" dirty="0" err="1">
                <a:solidFill>
                  <a:srgbClr val="000000"/>
                </a:solidFill>
                <a:latin typeface="Times New Roman" pitchFamily="18" charset="0"/>
              </a:rPr>
              <a:t>Sellnow</a:t>
            </a:r>
            <a:r>
              <a:rPr lang="en-US" sz="1600" kern="0" dirty="0">
                <a:solidFill>
                  <a:srgbClr val="000000"/>
                </a:solidFill>
                <a:latin typeface="Times New Roman" pitchFamily="18" charset="0"/>
              </a:rPr>
              <a:t>, T., &amp; Ulmer, R. R.  (2008) </a:t>
            </a:r>
            <a:r>
              <a:rPr lang="en-US" sz="1600" u="sng" kern="0" dirty="0">
                <a:solidFill>
                  <a:srgbClr val="000000"/>
                </a:solidFill>
                <a:latin typeface="Times New Roman" pitchFamily="18" charset="0"/>
              </a:rPr>
              <a:t>Crisis Communication and the pubic health</a:t>
            </a:r>
            <a:r>
              <a:rPr lang="en-US" sz="1600" kern="0" dirty="0">
                <a:solidFill>
                  <a:srgbClr val="000000"/>
                </a:solidFill>
                <a:latin typeface="Times New Roman" pitchFamily="18" charset="0"/>
              </a:rPr>
              <a:t>. Hampton Press:  Cresskill, NJ.</a:t>
            </a:r>
          </a:p>
          <a:p>
            <a:pPr marL="342900" indent="-342900" eaLnBrk="0" hangingPunct="0">
              <a:spcBef>
                <a:spcPct val="20000"/>
              </a:spcBef>
              <a:buClr>
                <a:schemeClr val="folHlink"/>
              </a:buClr>
              <a:buFontTx/>
              <a:buChar char="•"/>
              <a:defRPr/>
            </a:pPr>
            <a:r>
              <a:rPr lang="en-US" sz="1600" kern="0" dirty="0">
                <a:solidFill>
                  <a:srgbClr val="000000"/>
                </a:solidFill>
                <a:latin typeface="Times New Roman" pitchFamily="18" charset="0"/>
              </a:rPr>
              <a:t>	Seeger, M. W., (2006)  Best practices in Crisis and Emergency Risk Communication.  </a:t>
            </a:r>
            <a:r>
              <a:rPr lang="en-US" sz="1600" u="sng" kern="0" dirty="0">
                <a:solidFill>
                  <a:srgbClr val="000000"/>
                </a:solidFill>
                <a:latin typeface="Times New Roman" pitchFamily="18" charset="0"/>
              </a:rPr>
              <a:t>Journal of Applied Communication Research, 34, 3. </a:t>
            </a:r>
            <a:r>
              <a:rPr lang="en-US" sz="1600" kern="0" dirty="0">
                <a:solidFill>
                  <a:srgbClr val="000000"/>
                </a:solidFill>
                <a:latin typeface="Times New Roman" pitchFamily="18" charset="0"/>
              </a:rPr>
              <a:t>Pp. 232-244.</a:t>
            </a:r>
          </a:p>
          <a:p>
            <a:pPr marL="342900" indent="-342900" eaLnBrk="0" hangingPunct="0">
              <a:spcBef>
                <a:spcPct val="20000"/>
              </a:spcBef>
              <a:buClr>
                <a:schemeClr val="folHlink"/>
              </a:buClr>
              <a:buFontTx/>
              <a:buChar char="•"/>
              <a:defRPr/>
            </a:pPr>
            <a:r>
              <a:rPr lang="en-US" sz="1600" kern="0" dirty="0">
                <a:solidFill>
                  <a:srgbClr val="000000"/>
                </a:solidFill>
                <a:latin typeface="Times New Roman" pitchFamily="18" charset="0"/>
              </a:rPr>
              <a:t>	Reynolds, B. &amp; Seeger, M. W. (2005). Crisis and Emergency Risk Communication as an integrative model.  </a:t>
            </a:r>
            <a:r>
              <a:rPr lang="en-US" sz="1600" u="sng" kern="0" dirty="0">
                <a:solidFill>
                  <a:srgbClr val="000000"/>
                </a:solidFill>
                <a:latin typeface="Times New Roman" pitchFamily="18" charset="0"/>
              </a:rPr>
              <a:t>Journal of Health Communication Research.</a:t>
            </a:r>
          </a:p>
          <a:p>
            <a:pPr marL="342900" indent="-342900" eaLnBrk="0" hangingPunct="0">
              <a:spcBef>
                <a:spcPct val="20000"/>
              </a:spcBef>
              <a:buClr>
                <a:schemeClr val="folHlink"/>
              </a:buClr>
              <a:buFontTx/>
              <a:buChar char="•"/>
              <a:defRPr/>
            </a:pPr>
            <a:r>
              <a:rPr lang="en-US" sz="1600" kern="0" dirty="0">
                <a:solidFill>
                  <a:srgbClr val="000000"/>
                </a:solidFill>
                <a:latin typeface="Times New Roman" pitchFamily="18" charset="0"/>
              </a:rPr>
              <a:t>	Seeger, M. W. ,  </a:t>
            </a:r>
            <a:r>
              <a:rPr lang="en-US" sz="1600" kern="0" dirty="0" err="1">
                <a:solidFill>
                  <a:srgbClr val="000000"/>
                </a:solidFill>
                <a:latin typeface="Times New Roman" pitchFamily="18" charset="0"/>
              </a:rPr>
              <a:t>Sellnow</a:t>
            </a:r>
            <a:r>
              <a:rPr lang="en-US" sz="1600" kern="0" dirty="0">
                <a:solidFill>
                  <a:srgbClr val="000000"/>
                </a:solidFill>
                <a:latin typeface="Times New Roman" pitchFamily="18" charset="0"/>
              </a:rPr>
              <a:t>, T.  &amp;  Ulmer, R. R. (2003). </a:t>
            </a:r>
            <a:r>
              <a:rPr lang="en-US" sz="1600" u="sng" kern="0" dirty="0">
                <a:solidFill>
                  <a:srgbClr val="000000"/>
                </a:solidFill>
                <a:latin typeface="Times New Roman" pitchFamily="18" charset="0"/>
              </a:rPr>
              <a:t>Communication, organization and crisis</a:t>
            </a:r>
            <a:r>
              <a:rPr lang="en-US" sz="1600" kern="0" dirty="0">
                <a:solidFill>
                  <a:srgbClr val="000000"/>
                </a:solidFill>
                <a:latin typeface="Times New Roman" pitchFamily="18" charset="0"/>
              </a:rPr>
              <a:t>.  </a:t>
            </a:r>
            <a:r>
              <a:rPr lang="en-US" sz="1600" kern="0" dirty="0" err="1">
                <a:solidFill>
                  <a:srgbClr val="000000"/>
                </a:solidFill>
                <a:latin typeface="Times New Roman" pitchFamily="18" charset="0"/>
              </a:rPr>
              <a:t>Preager</a:t>
            </a:r>
            <a:endParaRPr lang="en-US" sz="1600" kern="0" dirty="0">
              <a:solidFill>
                <a:srgbClr val="000000"/>
              </a:solidFill>
              <a:latin typeface="Times New Roman" pitchFamily="18" charset="0"/>
            </a:endParaRPr>
          </a:p>
          <a:p>
            <a:pPr marL="342900" indent="-342900" eaLnBrk="0" hangingPunct="0">
              <a:spcBef>
                <a:spcPct val="20000"/>
              </a:spcBef>
              <a:buClr>
                <a:schemeClr val="folHlink"/>
              </a:buClr>
              <a:buFontTx/>
              <a:buChar char="•"/>
              <a:defRPr/>
            </a:pPr>
            <a:r>
              <a:rPr lang="en-US" sz="1600" kern="0" dirty="0">
                <a:solidFill>
                  <a:srgbClr val="000000"/>
                </a:solidFill>
                <a:latin typeface="Times New Roman" pitchFamily="18" charset="0"/>
              </a:rPr>
              <a:t>	Seeger, M. W., </a:t>
            </a:r>
            <a:r>
              <a:rPr lang="en-US" sz="1600" kern="0" dirty="0" err="1">
                <a:solidFill>
                  <a:srgbClr val="000000"/>
                </a:solidFill>
                <a:latin typeface="Times New Roman" pitchFamily="18" charset="0"/>
              </a:rPr>
              <a:t>Venette</a:t>
            </a:r>
            <a:r>
              <a:rPr lang="en-US" sz="1600" kern="0" dirty="0">
                <a:solidFill>
                  <a:srgbClr val="000000"/>
                </a:solidFill>
                <a:latin typeface="Times New Roman" pitchFamily="18" charset="0"/>
              </a:rPr>
              <a:t> S. Ulmer, R. R.  &amp; </a:t>
            </a:r>
            <a:r>
              <a:rPr lang="en-US" sz="1600" kern="0" dirty="0" err="1">
                <a:solidFill>
                  <a:srgbClr val="000000"/>
                </a:solidFill>
                <a:latin typeface="Times New Roman" pitchFamily="18" charset="0"/>
              </a:rPr>
              <a:t>Sellnow</a:t>
            </a:r>
            <a:r>
              <a:rPr lang="en-US" sz="1600" kern="0" dirty="0">
                <a:solidFill>
                  <a:srgbClr val="000000"/>
                </a:solidFill>
                <a:latin typeface="Times New Roman" pitchFamily="18" charset="0"/>
              </a:rPr>
              <a:t>, T. (2002).  Patterns of media use, information seeking, and reported needs in post-crisis contexts. In  B. Greenberg, (Ed.).  </a:t>
            </a:r>
            <a:r>
              <a:rPr lang="en-US" sz="1600" u="sng" kern="0" dirty="0">
                <a:solidFill>
                  <a:srgbClr val="000000"/>
                </a:solidFill>
                <a:latin typeface="Times New Roman" pitchFamily="18" charset="0"/>
              </a:rPr>
              <a:t>Communication and terrorism</a:t>
            </a:r>
            <a:r>
              <a:rPr lang="en-US" sz="1600" kern="0" dirty="0">
                <a:solidFill>
                  <a:srgbClr val="000000"/>
                </a:solidFill>
                <a:latin typeface="Times New Roman" pitchFamily="18" charset="0"/>
              </a:rPr>
              <a:t>. pp. 53-63. Cresskill, NJ:  Hampton Press. </a:t>
            </a:r>
            <a:endParaRPr lang="en-US" sz="1800" kern="0" dirty="0">
              <a:solidFill>
                <a:srgbClr val="000000"/>
              </a:solidFill>
              <a:latin typeface="Times" pitchFamily="-107" charset="0"/>
            </a:endParaRPr>
          </a:p>
          <a:p>
            <a:pPr marL="342900" indent="-342900" eaLnBrk="0" hangingPunct="0">
              <a:spcBef>
                <a:spcPct val="20000"/>
              </a:spcBef>
              <a:buClr>
                <a:schemeClr val="folHlink"/>
              </a:buClr>
              <a:buFontTx/>
              <a:buChar char="•"/>
              <a:defRPr/>
            </a:pPr>
            <a:endParaRPr lang="en-US" sz="1800" kern="0" dirty="0">
              <a:solidFill>
                <a:srgbClr val="000000"/>
              </a:solidFill>
              <a:latin typeface="Times" pitchFamily="-107" charset="0"/>
            </a:endParaRPr>
          </a:p>
          <a:p>
            <a:pPr marL="342900" indent="-342900" eaLnBrk="0" hangingPunct="0">
              <a:spcBef>
                <a:spcPct val="20000"/>
              </a:spcBef>
              <a:buClr>
                <a:schemeClr val="folHlink"/>
              </a:buClr>
              <a:buFontTx/>
              <a:buChar char="•"/>
              <a:defRPr/>
            </a:pPr>
            <a:endParaRPr lang="en-US" sz="1800" kern="0" dirty="0">
              <a:solidFill>
                <a:srgbClr val="000000"/>
              </a:solidFill>
              <a:latin typeface="Times" pitchFamily="-107" charset="0"/>
            </a:endParaRPr>
          </a:p>
          <a:p>
            <a:pPr marL="342900" indent="-342900" eaLnBrk="0" hangingPunct="0">
              <a:spcBef>
                <a:spcPct val="20000"/>
              </a:spcBef>
              <a:buClr>
                <a:schemeClr val="folHlink"/>
              </a:buClr>
              <a:buFontTx/>
              <a:buChar char="•"/>
              <a:defRPr/>
            </a:pPr>
            <a:endParaRPr lang="en-US" sz="1800" kern="0" dirty="0">
              <a:solidFill>
                <a:srgbClr val="000000"/>
              </a:solidFill>
              <a:latin typeface="+mn-lt"/>
            </a:endParaRPr>
          </a:p>
        </p:txBody>
      </p:sp>
    </p:spTree>
    <p:extLst>
      <p:ext uri="{BB962C8B-B14F-4D97-AF65-F5344CB8AC3E}">
        <p14:creationId xmlns:p14="http://schemas.microsoft.com/office/powerpoint/2010/main" val="1398562652"/>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Median">
  <a:themeElements>
    <a:clrScheme name="Blue">
      <a:dk1>
        <a:sysClr val="windowText" lastClr="000000"/>
      </a:dk1>
      <a:lt1>
        <a:sysClr val="window" lastClr="FFFFFF"/>
      </a:lt1>
      <a:dk2>
        <a:srgbClr val="17406D"/>
      </a:dk2>
      <a:lt2>
        <a:srgbClr val="DBEF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Median">
      <a:maj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Organic</Template>
  <TotalTime>3383</TotalTime>
  <Words>2982</Words>
  <Application>Microsoft Office PowerPoint</Application>
  <PresentationFormat>On-screen Show (4:3)</PresentationFormat>
  <Paragraphs>426</Paragraphs>
  <Slides>28</Slides>
  <Notes>24</Notes>
  <HiddenSlides>0</HiddenSlides>
  <MMClips>0</MMClips>
  <ScaleCrop>false</ScaleCrop>
  <HeadingPairs>
    <vt:vector size="6" baseType="variant">
      <vt:variant>
        <vt:lpstr>Fonts Used</vt:lpstr>
      </vt:variant>
      <vt:variant>
        <vt:i4>13</vt:i4>
      </vt:variant>
      <vt:variant>
        <vt:lpstr>Theme</vt:lpstr>
      </vt:variant>
      <vt:variant>
        <vt:i4>1</vt:i4>
      </vt:variant>
      <vt:variant>
        <vt:lpstr>Slide Titles</vt:lpstr>
      </vt:variant>
      <vt:variant>
        <vt:i4>28</vt:i4>
      </vt:variant>
    </vt:vector>
  </HeadingPairs>
  <TitlesOfParts>
    <vt:vector size="42" baseType="lpstr">
      <vt:lpstr>HGPｺﾞｼｯｸE</vt:lpstr>
      <vt:lpstr>Meiryo</vt:lpstr>
      <vt:lpstr>ＭＳ Ｐゴシック</vt:lpstr>
      <vt:lpstr>Arial</vt:lpstr>
      <vt:lpstr>Calibri</vt:lpstr>
      <vt:lpstr>Calisto MT</vt:lpstr>
      <vt:lpstr>Geneva</vt:lpstr>
      <vt:lpstr>Tahoma</vt:lpstr>
      <vt:lpstr>Times</vt:lpstr>
      <vt:lpstr>Times New Roman</vt:lpstr>
      <vt:lpstr>Tw Cen MT</vt:lpstr>
      <vt:lpstr>Wingdings</vt:lpstr>
      <vt:lpstr>Wingdings 2</vt:lpstr>
      <vt:lpstr>Median</vt:lpstr>
      <vt:lpstr>PowerPoint Presentation</vt:lpstr>
      <vt:lpstr>Conditions of Crisis</vt:lpstr>
      <vt:lpstr>Causes and Types</vt:lpstr>
      <vt:lpstr>Crisis Stages –Preparation</vt:lpstr>
      <vt:lpstr>Five Stages of a Crisis</vt:lpstr>
      <vt:lpstr>Dealing with a Crisis</vt:lpstr>
      <vt:lpstr>Five Communication Constants During a Crisis</vt:lpstr>
      <vt:lpstr>Communication and Pre-Crisis</vt:lpstr>
      <vt:lpstr>Communication and Initial Event</vt:lpstr>
      <vt:lpstr>Communication and Maintenance</vt:lpstr>
      <vt:lpstr>Communication and Resolution</vt:lpstr>
      <vt:lpstr>Communication and Evaluation</vt:lpstr>
      <vt:lpstr>Strategic Crisis Response</vt:lpstr>
      <vt:lpstr>Choosing a spokesperson </vt:lpstr>
      <vt:lpstr>In Summary…</vt:lpstr>
      <vt:lpstr>Media Relations</vt:lpstr>
      <vt:lpstr>Definition</vt:lpstr>
      <vt:lpstr>Speed</vt:lpstr>
      <vt:lpstr>Who Are the Media?</vt:lpstr>
      <vt:lpstr>Who Does What?</vt:lpstr>
      <vt:lpstr>Media Channels</vt:lpstr>
      <vt:lpstr>The Reporters Role</vt:lpstr>
      <vt:lpstr>Your Role</vt:lpstr>
      <vt:lpstr>Your Role: Establish Credibility</vt:lpstr>
      <vt:lpstr>Your Role: Tell the Truth; Just the Facts</vt:lpstr>
      <vt:lpstr>Your Role: Seize the Opportunity</vt:lpstr>
      <vt:lpstr>Best Practices</vt:lpstr>
      <vt:lpstr>Works Cited</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Dissertation proposal</dc:title>
  <dc:creator>Gina</dc:creator>
  <cp:lastModifiedBy>Todd Luttrell</cp:lastModifiedBy>
  <cp:revision>421</cp:revision>
  <dcterms:created xsi:type="dcterms:W3CDTF">2011-08-28T02:13:38Z</dcterms:created>
  <dcterms:modified xsi:type="dcterms:W3CDTF">2017-09-09T14:03:43Z</dcterms:modified>
</cp:coreProperties>
</file>