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sldIdLst>
    <p:sldId id="256" r:id="rId2"/>
    <p:sldId id="259" r:id="rId3"/>
    <p:sldId id="260" r:id="rId4"/>
    <p:sldId id="261" r:id="rId5"/>
    <p:sldId id="262" r:id="rId6"/>
    <p:sldId id="263" r:id="rId7"/>
    <p:sldId id="264" r:id="rId8"/>
    <p:sldId id="265" r:id="rId9"/>
    <p:sldId id="266" r:id="rId10"/>
    <p:sldId id="267" r:id="rId11"/>
    <p:sldId id="268"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3" autoAdjust="0"/>
    <p:restoredTop sz="94660"/>
  </p:normalViewPr>
  <p:slideViewPr>
    <p:cSldViewPr snapToGrid="0">
      <p:cViewPr varScale="1">
        <p:scale>
          <a:sx n="91" d="100"/>
          <a:sy n="91" d="100"/>
        </p:scale>
        <p:origin x="208" y="6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A2ACEEA-0DB1-45F2-91BD-A9ACB13C1A92}" type="doc">
      <dgm:prSet loTypeId="urn:microsoft.com/office/officeart/2016/7/layout/BasicLinearProcessNumbered" loCatId="process" qsTypeId="urn:microsoft.com/office/officeart/2005/8/quickstyle/simple4" qsCatId="simple" csTypeId="urn:microsoft.com/office/officeart/2005/8/colors/colorful1" csCatId="colorful"/>
      <dgm:spPr/>
      <dgm:t>
        <a:bodyPr/>
        <a:lstStyle/>
        <a:p>
          <a:endParaRPr lang="en-US"/>
        </a:p>
      </dgm:t>
    </dgm:pt>
    <dgm:pt modelId="{279A298A-6254-400F-A2D4-5709F14775D8}">
      <dgm:prSet/>
      <dgm:spPr/>
      <dgm:t>
        <a:bodyPr/>
        <a:lstStyle/>
        <a:p>
          <a:r>
            <a:rPr lang="en-US"/>
            <a:t>Drive click-through through social media advertisements to the Amazon retail page at or above 5.0% at a cost-per-click (CPC) rate close to $0.05 per click, resulting in conversion to book preorders and purchases.</a:t>
          </a:r>
        </a:p>
      </dgm:t>
    </dgm:pt>
    <dgm:pt modelId="{5BB6392A-720F-4DFC-93B3-1F18090D60A6}" type="parTrans" cxnId="{42ED31AE-6D1D-432F-8F75-9BFAAF31DD13}">
      <dgm:prSet/>
      <dgm:spPr/>
      <dgm:t>
        <a:bodyPr/>
        <a:lstStyle/>
        <a:p>
          <a:endParaRPr lang="en-US"/>
        </a:p>
      </dgm:t>
    </dgm:pt>
    <dgm:pt modelId="{808037AC-3C2D-40BA-82BE-F8EBA6E3F00B}" type="sibTrans" cxnId="{42ED31AE-6D1D-432F-8F75-9BFAAF31DD13}">
      <dgm:prSet phldrT="1" phldr="0"/>
      <dgm:spPr/>
      <dgm:t>
        <a:bodyPr/>
        <a:lstStyle/>
        <a:p>
          <a:r>
            <a:rPr lang="en-US"/>
            <a:t>1</a:t>
          </a:r>
        </a:p>
      </dgm:t>
    </dgm:pt>
    <dgm:pt modelId="{0C31EB8C-43CF-4E21-BEBC-BFF6641F5506}">
      <dgm:prSet/>
      <dgm:spPr/>
      <dgm:t>
        <a:bodyPr/>
        <a:lstStyle/>
        <a:p>
          <a:r>
            <a:rPr lang="en-US"/>
            <a:t>Drive engagement of at least 5% with target audience, as measured by social and digital metrics.</a:t>
          </a:r>
        </a:p>
      </dgm:t>
    </dgm:pt>
    <dgm:pt modelId="{793D465D-50B4-4C74-BC39-2EA2FCEC9D47}" type="parTrans" cxnId="{76A7635A-3375-4564-8C3A-1C4AE50A8905}">
      <dgm:prSet/>
      <dgm:spPr/>
      <dgm:t>
        <a:bodyPr/>
        <a:lstStyle/>
        <a:p>
          <a:endParaRPr lang="en-US"/>
        </a:p>
      </dgm:t>
    </dgm:pt>
    <dgm:pt modelId="{6F87283A-CA0F-4493-983F-FCB9FAA218E2}" type="sibTrans" cxnId="{76A7635A-3375-4564-8C3A-1C4AE50A8905}">
      <dgm:prSet phldrT="2" phldr="0"/>
      <dgm:spPr/>
      <dgm:t>
        <a:bodyPr/>
        <a:lstStyle/>
        <a:p>
          <a:r>
            <a:rPr lang="en-US"/>
            <a:t>2</a:t>
          </a:r>
        </a:p>
      </dgm:t>
    </dgm:pt>
    <dgm:pt modelId="{9323ED6A-3176-42D3-BCAE-45F5CBACB904}">
      <dgm:prSet/>
      <dgm:spPr/>
      <dgm:t>
        <a:bodyPr/>
        <a:lstStyle/>
        <a:p>
          <a:r>
            <a:rPr lang="en-US"/>
            <a:t>Generate broad local, regional and national earned media coverage as a result of the launch of Brew Your Business between November 2017 until January 1, 2018. </a:t>
          </a:r>
        </a:p>
      </dgm:t>
    </dgm:pt>
    <dgm:pt modelId="{C737D1DF-F2AD-41BF-816A-730E1A1A38AB}" type="parTrans" cxnId="{71D6C4CC-D6A2-4674-9C2F-676A3F66DB8F}">
      <dgm:prSet/>
      <dgm:spPr/>
      <dgm:t>
        <a:bodyPr/>
        <a:lstStyle/>
        <a:p>
          <a:endParaRPr lang="en-US"/>
        </a:p>
      </dgm:t>
    </dgm:pt>
    <dgm:pt modelId="{10E6CF42-A760-4D0C-ADC2-72B3B116752F}" type="sibTrans" cxnId="{71D6C4CC-D6A2-4674-9C2F-676A3F66DB8F}">
      <dgm:prSet phldrT="3" phldr="0"/>
      <dgm:spPr/>
      <dgm:t>
        <a:bodyPr/>
        <a:lstStyle/>
        <a:p>
          <a:r>
            <a:rPr lang="en-US"/>
            <a:t>3</a:t>
          </a:r>
        </a:p>
      </dgm:t>
    </dgm:pt>
    <dgm:pt modelId="{C3682918-7D34-4B30-859B-643FDC4D7606}" type="pres">
      <dgm:prSet presAssocID="{9A2ACEEA-0DB1-45F2-91BD-A9ACB13C1A92}" presName="Name0" presStyleCnt="0">
        <dgm:presLayoutVars>
          <dgm:animLvl val="lvl"/>
          <dgm:resizeHandles val="exact"/>
        </dgm:presLayoutVars>
      </dgm:prSet>
      <dgm:spPr/>
    </dgm:pt>
    <dgm:pt modelId="{5B6E902F-9A92-4E26-B9C6-FD5D510F70BD}" type="pres">
      <dgm:prSet presAssocID="{279A298A-6254-400F-A2D4-5709F14775D8}" presName="compositeNode" presStyleCnt="0">
        <dgm:presLayoutVars>
          <dgm:bulletEnabled val="1"/>
        </dgm:presLayoutVars>
      </dgm:prSet>
      <dgm:spPr/>
    </dgm:pt>
    <dgm:pt modelId="{4AE73414-C286-4786-B2EA-6C1C1E20E0F9}" type="pres">
      <dgm:prSet presAssocID="{279A298A-6254-400F-A2D4-5709F14775D8}" presName="bgRect" presStyleLbl="bgAccFollowNode1" presStyleIdx="0" presStyleCnt="3"/>
      <dgm:spPr/>
    </dgm:pt>
    <dgm:pt modelId="{16DB3FE1-18DF-4B71-A354-02AC5CF0ACBC}" type="pres">
      <dgm:prSet presAssocID="{808037AC-3C2D-40BA-82BE-F8EBA6E3F00B}" presName="sibTransNodeCircle" presStyleLbl="alignNode1" presStyleIdx="0" presStyleCnt="6">
        <dgm:presLayoutVars>
          <dgm:chMax val="0"/>
          <dgm:bulletEnabled/>
        </dgm:presLayoutVars>
      </dgm:prSet>
      <dgm:spPr/>
    </dgm:pt>
    <dgm:pt modelId="{298540CC-144C-42EE-AD0B-70A249BB7469}" type="pres">
      <dgm:prSet presAssocID="{279A298A-6254-400F-A2D4-5709F14775D8}" presName="bottomLine" presStyleLbl="alignNode1" presStyleIdx="1" presStyleCnt="6">
        <dgm:presLayoutVars/>
      </dgm:prSet>
      <dgm:spPr/>
    </dgm:pt>
    <dgm:pt modelId="{88EDBFD1-0F47-4A24-B1A3-4273AC5BDDF8}" type="pres">
      <dgm:prSet presAssocID="{279A298A-6254-400F-A2D4-5709F14775D8}" presName="nodeText" presStyleLbl="bgAccFollowNode1" presStyleIdx="0" presStyleCnt="3">
        <dgm:presLayoutVars>
          <dgm:bulletEnabled val="1"/>
        </dgm:presLayoutVars>
      </dgm:prSet>
      <dgm:spPr/>
    </dgm:pt>
    <dgm:pt modelId="{C90C10E5-3526-4C2C-9D08-51325ABE2AA2}" type="pres">
      <dgm:prSet presAssocID="{808037AC-3C2D-40BA-82BE-F8EBA6E3F00B}" presName="sibTrans" presStyleCnt="0"/>
      <dgm:spPr/>
    </dgm:pt>
    <dgm:pt modelId="{10448104-BA8B-4CAB-A30F-101EA2C8DF01}" type="pres">
      <dgm:prSet presAssocID="{0C31EB8C-43CF-4E21-BEBC-BFF6641F5506}" presName="compositeNode" presStyleCnt="0">
        <dgm:presLayoutVars>
          <dgm:bulletEnabled val="1"/>
        </dgm:presLayoutVars>
      </dgm:prSet>
      <dgm:spPr/>
    </dgm:pt>
    <dgm:pt modelId="{E8D65873-9410-4966-8218-33AA2EB63C51}" type="pres">
      <dgm:prSet presAssocID="{0C31EB8C-43CF-4E21-BEBC-BFF6641F5506}" presName="bgRect" presStyleLbl="bgAccFollowNode1" presStyleIdx="1" presStyleCnt="3"/>
      <dgm:spPr/>
    </dgm:pt>
    <dgm:pt modelId="{D65A5840-3653-49FF-8B4C-9D6920A3C825}" type="pres">
      <dgm:prSet presAssocID="{6F87283A-CA0F-4493-983F-FCB9FAA218E2}" presName="sibTransNodeCircle" presStyleLbl="alignNode1" presStyleIdx="2" presStyleCnt="6">
        <dgm:presLayoutVars>
          <dgm:chMax val="0"/>
          <dgm:bulletEnabled/>
        </dgm:presLayoutVars>
      </dgm:prSet>
      <dgm:spPr/>
    </dgm:pt>
    <dgm:pt modelId="{88491207-C0F4-491C-8AC3-4A0F60018796}" type="pres">
      <dgm:prSet presAssocID="{0C31EB8C-43CF-4E21-BEBC-BFF6641F5506}" presName="bottomLine" presStyleLbl="alignNode1" presStyleIdx="3" presStyleCnt="6">
        <dgm:presLayoutVars/>
      </dgm:prSet>
      <dgm:spPr/>
    </dgm:pt>
    <dgm:pt modelId="{A4F278B2-D35B-4624-9FE5-B74247EDDBCA}" type="pres">
      <dgm:prSet presAssocID="{0C31EB8C-43CF-4E21-BEBC-BFF6641F5506}" presName="nodeText" presStyleLbl="bgAccFollowNode1" presStyleIdx="1" presStyleCnt="3">
        <dgm:presLayoutVars>
          <dgm:bulletEnabled val="1"/>
        </dgm:presLayoutVars>
      </dgm:prSet>
      <dgm:spPr/>
    </dgm:pt>
    <dgm:pt modelId="{6B3B3A4C-56A3-4DD1-B916-B29DB04A1A57}" type="pres">
      <dgm:prSet presAssocID="{6F87283A-CA0F-4493-983F-FCB9FAA218E2}" presName="sibTrans" presStyleCnt="0"/>
      <dgm:spPr/>
    </dgm:pt>
    <dgm:pt modelId="{2FCCD48A-BF16-4C6A-9E9D-5A54E7E21F21}" type="pres">
      <dgm:prSet presAssocID="{9323ED6A-3176-42D3-BCAE-45F5CBACB904}" presName="compositeNode" presStyleCnt="0">
        <dgm:presLayoutVars>
          <dgm:bulletEnabled val="1"/>
        </dgm:presLayoutVars>
      </dgm:prSet>
      <dgm:spPr/>
    </dgm:pt>
    <dgm:pt modelId="{1A16D4B6-297D-455C-83F3-BDC0916E41A8}" type="pres">
      <dgm:prSet presAssocID="{9323ED6A-3176-42D3-BCAE-45F5CBACB904}" presName="bgRect" presStyleLbl="bgAccFollowNode1" presStyleIdx="2" presStyleCnt="3"/>
      <dgm:spPr/>
    </dgm:pt>
    <dgm:pt modelId="{507DCB8C-C2BD-4131-8201-55DCEE5DCE19}" type="pres">
      <dgm:prSet presAssocID="{10E6CF42-A760-4D0C-ADC2-72B3B116752F}" presName="sibTransNodeCircle" presStyleLbl="alignNode1" presStyleIdx="4" presStyleCnt="6">
        <dgm:presLayoutVars>
          <dgm:chMax val="0"/>
          <dgm:bulletEnabled/>
        </dgm:presLayoutVars>
      </dgm:prSet>
      <dgm:spPr/>
    </dgm:pt>
    <dgm:pt modelId="{80ED3BFF-34D1-4AE6-9B4D-D9B0136AA8D5}" type="pres">
      <dgm:prSet presAssocID="{9323ED6A-3176-42D3-BCAE-45F5CBACB904}" presName="bottomLine" presStyleLbl="alignNode1" presStyleIdx="5" presStyleCnt="6">
        <dgm:presLayoutVars/>
      </dgm:prSet>
      <dgm:spPr/>
    </dgm:pt>
    <dgm:pt modelId="{BDCD332E-E6B3-4217-8F36-2208BB53E35D}" type="pres">
      <dgm:prSet presAssocID="{9323ED6A-3176-42D3-BCAE-45F5CBACB904}" presName="nodeText" presStyleLbl="bgAccFollowNode1" presStyleIdx="2" presStyleCnt="3">
        <dgm:presLayoutVars>
          <dgm:bulletEnabled val="1"/>
        </dgm:presLayoutVars>
      </dgm:prSet>
      <dgm:spPr/>
    </dgm:pt>
  </dgm:ptLst>
  <dgm:cxnLst>
    <dgm:cxn modelId="{A74B8D37-ECEA-415E-814F-A5038373D46B}" type="presOf" srcId="{9323ED6A-3176-42D3-BCAE-45F5CBACB904}" destId="{1A16D4B6-297D-455C-83F3-BDC0916E41A8}" srcOrd="0" destOrd="0" presId="urn:microsoft.com/office/officeart/2016/7/layout/BasicLinearProcessNumbered"/>
    <dgm:cxn modelId="{4DD7E853-E70D-4EC2-A8C3-D434C4F14409}" type="presOf" srcId="{10E6CF42-A760-4D0C-ADC2-72B3B116752F}" destId="{507DCB8C-C2BD-4131-8201-55DCEE5DCE19}" srcOrd="0" destOrd="0" presId="urn:microsoft.com/office/officeart/2016/7/layout/BasicLinearProcessNumbered"/>
    <dgm:cxn modelId="{76A7635A-3375-4564-8C3A-1C4AE50A8905}" srcId="{9A2ACEEA-0DB1-45F2-91BD-A9ACB13C1A92}" destId="{0C31EB8C-43CF-4E21-BEBC-BFF6641F5506}" srcOrd="1" destOrd="0" parTransId="{793D465D-50B4-4C74-BC39-2EA2FCEC9D47}" sibTransId="{6F87283A-CA0F-4493-983F-FCB9FAA218E2}"/>
    <dgm:cxn modelId="{29600E5C-1DF0-4EB2-A9A9-A6B0300A1A67}" type="presOf" srcId="{6F87283A-CA0F-4493-983F-FCB9FAA218E2}" destId="{D65A5840-3653-49FF-8B4C-9D6920A3C825}" srcOrd="0" destOrd="0" presId="urn:microsoft.com/office/officeart/2016/7/layout/BasicLinearProcessNumbered"/>
    <dgm:cxn modelId="{94F6107E-F887-49EB-B866-C9E972B40F2A}" type="presOf" srcId="{279A298A-6254-400F-A2D4-5709F14775D8}" destId="{88EDBFD1-0F47-4A24-B1A3-4273AC5BDDF8}" srcOrd="1" destOrd="0" presId="urn:microsoft.com/office/officeart/2016/7/layout/BasicLinearProcessNumbered"/>
    <dgm:cxn modelId="{AC7EC7A9-2F50-4216-AEA7-5EF18768E21B}" type="presOf" srcId="{279A298A-6254-400F-A2D4-5709F14775D8}" destId="{4AE73414-C286-4786-B2EA-6C1C1E20E0F9}" srcOrd="0" destOrd="0" presId="urn:microsoft.com/office/officeart/2016/7/layout/BasicLinearProcessNumbered"/>
    <dgm:cxn modelId="{42ED31AE-6D1D-432F-8F75-9BFAAF31DD13}" srcId="{9A2ACEEA-0DB1-45F2-91BD-A9ACB13C1A92}" destId="{279A298A-6254-400F-A2D4-5709F14775D8}" srcOrd="0" destOrd="0" parTransId="{5BB6392A-720F-4DFC-93B3-1F18090D60A6}" sibTransId="{808037AC-3C2D-40BA-82BE-F8EBA6E3F00B}"/>
    <dgm:cxn modelId="{A27151BD-1B9C-40B1-9C7A-335CB088BE5F}" type="presOf" srcId="{0C31EB8C-43CF-4E21-BEBC-BFF6641F5506}" destId="{A4F278B2-D35B-4624-9FE5-B74247EDDBCA}" srcOrd="1" destOrd="0" presId="urn:microsoft.com/office/officeart/2016/7/layout/BasicLinearProcessNumbered"/>
    <dgm:cxn modelId="{6BD293C3-BB28-495B-BC78-87221317110D}" type="presOf" srcId="{9A2ACEEA-0DB1-45F2-91BD-A9ACB13C1A92}" destId="{C3682918-7D34-4B30-859B-643FDC4D7606}" srcOrd="0" destOrd="0" presId="urn:microsoft.com/office/officeart/2016/7/layout/BasicLinearProcessNumbered"/>
    <dgm:cxn modelId="{D189A9C7-5518-4C11-90A4-02B8E4371398}" type="presOf" srcId="{0C31EB8C-43CF-4E21-BEBC-BFF6641F5506}" destId="{E8D65873-9410-4966-8218-33AA2EB63C51}" srcOrd="0" destOrd="0" presId="urn:microsoft.com/office/officeart/2016/7/layout/BasicLinearProcessNumbered"/>
    <dgm:cxn modelId="{71D6C4CC-D6A2-4674-9C2F-676A3F66DB8F}" srcId="{9A2ACEEA-0DB1-45F2-91BD-A9ACB13C1A92}" destId="{9323ED6A-3176-42D3-BCAE-45F5CBACB904}" srcOrd="2" destOrd="0" parTransId="{C737D1DF-F2AD-41BF-816A-730E1A1A38AB}" sibTransId="{10E6CF42-A760-4D0C-ADC2-72B3B116752F}"/>
    <dgm:cxn modelId="{448DD7E2-1A36-4187-B03D-684548CE9ACA}" type="presOf" srcId="{808037AC-3C2D-40BA-82BE-F8EBA6E3F00B}" destId="{16DB3FE1-18DF-4B71-A354-02AC5CF0ACBC}" srcOrd="0" destOrd="0" presId="urn:microsoft.com/office/officeart/2016/7/layout/BasicLinearProcessNumbered"/>
    <dgm:cxn modelId="{85B3E2FA-5AFE-4BBF-B081-204167CA3843}" type="presOf" srcId="{9323ED6A-3176-42D3-BCAE-45F5CBACB904}" destId="{BDCD332E-E6B3-4217-8F36-2208BB53E35D}" srcOrd="1" destOrd="0" presId="urn:microsoft.com/office/officeart/2016/7/layout/BasicLinearProcessNumbered"/>
    <dgm:cxn modelId="{DD727247-0ACA-4D30-93AC-2E220250B455}" type="presParOf" srcId="{C3682918-7D34-4B30-859B-643FDC4D7606}" destId="{5B6E902F-9A92-4E26-B9C6-FD5D510F70BD}" srcOrd="0" destOrd="0" presId="urn:microsoft.com/office/officeart/2016/7/layout/BasicLinearProcessNumbered"/>
    <dgm:cxn modelId="{D895E018-71F0-4DA2-A079-044ADE03D0E3}" type="presParOf" srcId="{5B6E902F-9A92-4E26-B9C6-FD5D510F70BD}" destId="{4AE73414-C286-4786-B2EA-6C1C1E20E0F9}" srcOrd="0" destOrd="0" presId="urn:microsoft.com/office/officeart/2016/7/layout/BasicLinearProcessNumbered"/>
    <dgm:cxn modelId="{953F92C9-99BB-4417-A824-4B0699265890}" type="presParOf" srcId="{5B6E902F-9A92-4E26-B9C6-FD5D510F70BD}" destId="{16DB3FE1-18DF-4B71-A354-02AC5CF0ACBC}" srcOrd="1" destOrd="0" presId="urn:microsoft.com/office/officeart/2016/7/layout/BasicLinearProcessNumbered"/>
    <dgm:cxn modelId="{AB39BA77-243D-483F-B24A-C1A275573CBA}" type="presParOf" srcId="{5B6E902F-9A92-4E26-B9C6-FD5D510F70BD}" destId="{298540CC-144C-42EE-AD0B-70A249BB7469}" srcOrd="2" destOrd="0" presId="urn:microsoft.com/office/officeart/2016/7/layout/BasicLinearProcessNumbered"/>
    <dgm:cxn modelId="{7E478C43-8EAE-485C-9265-CA01F9A4FC33}" type="presParOf" srcId="{5B6E902F-9A92-4E26-B9C6-FD5D510F70BD}" destId="{88EDBFD1-0F47-4A24-B1A3-4273AC5BDDF8}" srcOrd="3" destOrd="0" presId="urn:microsoft.com/office/officeart/2016/7/layout/BasicLinearProcessNumbered"/>
    <dgm:cxn modelId="{F3CF06BF-D624-42C6-A86D-CA30EC7E198F}" type="presParOf" srcId="{C3682918-7D34-4B30-859B-643FDC4D7606}" destId="{C90C10E5-3526-4C2C-9D08-51325ABE2AA2}" srcOrd="1" destOrd="0" presId="urn:microsoft.com/office/officeart/2016/7/layout/BasicLinearProcessNumbered"/>
    <dgm:cxn modelId="{AF379CC7-20CA-4CF8-92BD-C38BF255666D}" type="presParOf" srcId="{C3682918-7D34-4B30-859B-643FDC4D7606}" destId="{10448104-BA8B-4CAB-A30F-101EA2C8DF01}" srcOrd="2" destOrd="0" presId="urn:microsoft.com/office/officeart/2016/7/layout/BasicLinearProcessNumbered"/>
    <dgm:cxn modelId="{9818D883-FB59-4CE8-B6D8-211F3FB39241}" type="presParOf" srcId="{10448104-BA8B-4CAB-A30F-101EA2C8DF01}" destId="{E8D65873-9410-4966-8218-33AA2EB63C51}" srcOrd="0" destOrd="0" presId="urn:microsoft.com/office/officeart/2016/7/layout/BasicLinearProcessNumbered"/>
    <dgm:cxn modelId="{62C30B01-D615-4236-AABC-585848C4E827}" type="presParOf" srcId="{10448104-BA8B-4CAB-A30F-101EA2C8DF01}" destId="{D65A5840-3653-49FF-8B4C-9D6920A3C825}" srcOrd="1" destOrd="0" presId="urn:microsoft.com/office/officeart/2016/7/layout/BasicLinearProcessNumbered"/>
    <dgm:cxn modelId="{F2D4543F-8130-4ECA-9577-E4B30970CAE1}" type="presParOf" srcId="{10448104-BA8B-4CAB-A30F-101EA2C8DF01}" destId="{88491207-C0F4-491C-8AC3-4A0F60018796}" srcOrd="2" destOrd="0" presId="urn:microsoft.com/office/officeart/2016/7/layout/BasicLinearProcessNumbered"/>
    <dgm:cxn modelId="{71159123-2794-453D-ABCB-3DBA7082EECC}" type="presParOf" srcId="{10448104-BA8B-4CAB-A30F-101EA2C8DF01}" destId="{A4F278B2-D35B-4624-9FE5-B74247EDDBCA}" srcOrd="3" destOrd="0" presId="urn:microsoft.com/office/officeart/2016/7/layout/BasicLinearProcessNumbered"/>
    <dgm:cxn modelId="{2C5DB206-A580-448D-A38B-95E29A12E3C5}" type="presParOf" srcId="{C3682918-7D34-4B30-859B-643FDC4D7606}" destId="{6B3B3A4C-56A3-4DD1-B916-B29DB04A1A57}" srcOrd="3" destOrd="0" presId="urn:microsoft.com/office/officeart/2016/7/layout/BasicLinearProcessNumbered"/>
    <dgm:cxn modelId="{F5DBBAF2-EAA2-4330-B871-C5435D5F9056}" type="presParOf" srcId="{C3682918-7D34-4B30-859B-643FDC4D7606}" destId="{2FCCD48A-BF16-4C6A-9E9D-5A54E7E21F21}" srcOrd="4" destOrd="0" presId="urn:microsoft.com/office/officeart/2016/7/layout/BasicLinearProcessNumbered"/>
    <dgm:cxn modelId="{CF9A87EA-A95C-40EC-B1C4-7D19CCA7F46A}" type="presParOf" srcId="{2FCCD48A-BF16-4C6A-9E9D-5A54E7E21F21}" destId="{1A16D4B6-297D-455C-83F3-BDC0916E41A8}" srcOrd="0" destOrd="0" presId="urn:microsoft.com/office/officeart/2016/7/layout/BasicLinearProcessNumbered"/>
    <dgm:cxn modelId="{D4BFE2B4-BA6C-4065-8788-6482BEBE6DDC}" type="presParOf" srcId="{2FCCD48A-BF16-4C6A-9E9D-5A54E7E21F21}" destId="{507DCB8C-C2BD-4131-8201-55DCEE5DCE19}" srcOrd="1" destOrd="0" presId="urn:microsoft.com/office/officeart/2016/7/layout/BasicLinearProcessNumbered"/>
    <dgm:cxn modelId="{ADBB77CD-68D8-40C6-B9F3-FC5E38141609}" type="presParOf" srcId="{2FCCD48A-BF16-4C6A-9E9D-5A54E7E21F21}" destId="{80ED3BFF-34D1-4AE6-9B4D-D9B0136AA8D5}" srcOrd="2" destOrd="0" presId="urn:microsoft.com/office/officeart/2016/7/layout/BasicLinearProcessNumbered"/>
    <dgm:cxn modelId="{A4918715-96C0-41C8-8165-7A7E3A816B50}" type="presParOf" srcId="{2FCCD48A-BF16-4C6A-9E9D-5A54E7E21F21}" destId="{BDCD332E-E6B3-4217-8F36-2208BB53E35D}"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E73414-C286-4786-B2EA-6C1C1E20E0F9}">
      <dsp:nvSpPr>
        <dsp:cNvPr id="0" name=""/>
        <dsp:cNvSpPr/>
      </dsp:nvSpPr>
      <dsp:spPr>
        <a:xfrm>
          <a:off x="0" y="820609"/>
          <a:ext cx="2191365" cy="3067911"/>
        </a:xfrm>
        <a:prstGeom prst="rect">
          <a:avLst/>
        </a:prstGeom>
        <a:solidFill>
          <a:schemeClr val="accent2">
            <a:tint val="40000"/>
            <a:alpha val="90000"/>
            <a:hueOff val="0"/>
            <a:satOff val="0"/>
            <a:lumOff val="0"/>
            <a:alphaOff val="0"/>
          </a:schemeClr>
        </a:solidFill>
        <a:ln w="6350" cap="flat" cmpd="sng" algn="in">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0847" tIns="330200" rIns="170847" bIns="330200" numCol="1" spcCol="1270" anchor="t" anchorCtr="0">
          <a:noAutofit/>
        </a:bodyPr>
        <a:lstStyle/>
        <a:p>
          <a:pPr marL="0" lvl="0" indent="0" algn="l" defTabSz="488950">
            <a:lnSpc>
              <a:spcPct val="90000"/>
            </a:lnSpc>
            <a:spcBef>
              <a:spcPct val="0"/>
            </a:spcBef>
            <a:spcAft>
              <a:spcPct val="35000"/>
            </a:spcAft>
            <a:buNone/>
          </a:pPr>
          <a:r>
            <a:rPr lang="en-US" sz="1100" kern="1200"/>
            <a:t>Drive click-through through social media advertisements to the Amazon retail page at or above 5.0% at a cost-per-click (CPC) rate close to $0.05 per click, resulting in conversion to book preorders and purchases.</a:t>
          </a:r>
        </a:p>
      </dsp:txBody>
      <dsp:txXfrm>
        <a:off x="0" y="1986416"/>
        <a:ext cx="2191365" cy="1840747"/>
      </dsp:txXfrm>
    </dsp:sp>
    <dsp:sp modelId="{16DB3FE1-18DF-4B71-A354-02AC5CF0ACBC}">
      <dsp:nvSpPr>
        <dsp:cNvPr id="0" name=""/>
        <dsp:cNvSpPr/>
      </dsp:nvSpPr>
      <dsp:spPr>
        <a:xfrm>
          <a:off x="635496" y="1127400"/>
          <a:ext cx="920373" cy="920373"/>
        </a:xfrm>
        <a:prstGeom prst="ellipse">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w="6350" cap="flat" cmpd="sng" algn="in">
          <a:solidFill>
            <a:schemeClr val="accent2">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71756" tIns="12700" rIns="71756"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770282" y="1262186"/>
        <a:ext cx="650801" cy="650801"/>
      </dsp:txXfrm>
    </dsp:sp>
    <dsp:sp modelId="{298540CC-144C-42EE-AD0B-70A249BB7469}">
      <dsp:nvSpPr>
        <dsp:cNvPr id="0" name=""/>
        <dsp:cNvSpPr/>
      </dsp:nvSpPr>
      <dsp:spPr>
        <a:xfrm>
          <a:off x="0" y="3888449"/>
          <a:ext cx="2191365" cy="72"/>
        </a:xfrm>
        <a:prstGeom prst="rect">
          <a:avLst/>
        </a:prstGeom>
        <a:gradFill rotWithShape="0">
          <a:gsLst>
            <a:gs pos="0">
              <a:schemeClr val="accent3">
                <a:hueOff val="0"/>
                <a:satOff val="0"/>
                <a:lumOff val="0"/>
                <a:alphaOff val="0"/>
                <a:tint val="94000"/>
                <a:satMod val="103000"/>
                <a:lumMod val="102000"/>
              </a:schemeClr>
            </a:gs>
            <a:gs pos="50000">
              <a:schemeClr val="accent3">
                <a:hueOff val="0"/>
                <a:satOff val="0"/>
                <a:lumOff val="0"/>
                <a:alphaOff val="0"/>
                <a:shade val="100000"/>
                <a:satMod val="110000"/>
                <a:lumMod val="100000"/>
              </a:schemeClr>
            </a:gs>
            <a:gs pos="100000">
              <a:schemeClr val="accent3">
                <a:hueOff val="0"/>
                <a:satOff val="0"/>
                <a:lumOff val="0"/>
                <a:alphaOff val="0"/>
                <a:shade val="78000"/>
                <a:satMod val="120000"/>
                <a:lumMod val="99000"/>
              </a:schemeClr>
            </a:gs>
          </a:gsLst>
          <a:lin ang="5400000" scaled="0"/>
        </a:gradFill>
        <a:ln w="6350" cap="flat" cmpd="sng" algn="in">
          <a:solidFill>
            <a:schemeClr val="accent3">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E8D65873-9410-4966-8218-33AA2EB63C51}">
      <dsp:nvSpPr>
        <dsp:cNvPr id="0" name=""/>
        <dsp:cNvSpPr/>
      </dsp:nvSpPr>
      <dsp:spPr>
        <a:xfrm>
          <a:off x="2410502" y="820609"/>
          <a:ext cx="2191365" cy="3067911"/>
        </a:xfrm>
        <a:prstGeom prst="rect">
          <a:avLst/>
        </a:prstGeom>
        <a:solidFill>
          <a:schemeClr val="accent3">
            <a:tint val="40000"/>
            <a:alpha val="90000"/>
            <a:hueOff val="0"/>
            <a:satOff val="0"/>
            <a:lumOff val="0"/>
            <a:alphaOff val="0"/>
          </a:schemeClr>
        </a:solidFill>
        <a:ln w="6350" cap="flat" cmpd="sng" algn="in">
          <a:solidFill>
            <a:schemeClr val="accent3">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0847" tIns="330200" rIns="170847" bIns="330200" numCol="1" spcCol="1270" anchor="t" anchorCtr="0">
          <a:noAutofit/>
        </a:bodyPr>
        <a:lstStyle/>
        <a:p>
          <a:pPr marL="0" lvl="0" indent="0" algn="l" defTabSz="488950">
            <a:lnSpc>
              <a:spcPct val="90000"/>
            </a:lnSpc>
            <a:spcBef>
              <a:spcPct val="0"/>
            </a:spcBef>
            <a:spcAft>
              <a:spcPct val="35000"/>
            </a:spcAft>
            <a:buNone/>
          </a:pPr>
          <a:r>
            <a:rPr lang="en-US" sz="1100" kern="1200"/>
            <a:t>Drive engagement of at least 5% with target audience, as measured by social and digital metrics.</a:t>
          </a:r>
        </a:p>
      </dsp:txBody>
      <dsp:txXfrm>
        <a:off x="2410502" y="1986416"/>
        <a:ext cx="2191365" cy="1840747"/>
      </dsp:txXfrm>
    </dsp:sp>
    <dsp:sp modelId="{D65A5840-3653-49FF-8B4C-9D6920A3C825}">
      <dsp:nvSpPr>
        <dsp:cNvPr id="0" name=""/>
        <dsp:cNvSpPr/>
      </dsp:nvSpPr>
      <dsp:spPr>
        <a:xfrm>
          <a:off x="3045998" y="1127400"/>
          <a:ext cx="920373" cy="920373"/>
        </a:xfrm>
        <a:prstGeom prst="ellipse">
          <a:avLst/>
        </a:prstGeom>
        <a:gradFill rotWithShape="0">
          <a:gsLst>
            <a:gs pos="0">
              <a:schemeClr val="accent4">
                <a:hueOff val="0"/>
                <a:satOff val="0"/>
                <a:lumOff val="0"/>
                <a:alphaOff val="0"/>
                <a:tint val="94000"/>
                <a:satMod val="103000"/>
                <a:lumMod val="102000"/>
              </a:schemeClr>
            </a:gs>
            <a:gs pos="50000">
              <a:schemeClr val="accent4">
                <a:hueOff val="0"/>
                <a:satOff val="0"/>
                <a:lumOff val="0"/>
                <a:alphaOff val="0"/>
                <a:shade val="100000"/>
                <a:satMod val="110000"/>
                <a:lumMod val="100000"/>
              </a:schemeClr>
            </a:gs>
            <a:gs pos="100000">
              <a:schemeClr val="accent4">
                <a:hueOff val="0"/>
                <a:satOff val="0"/>
                <a:lumOff val="0"/>
                <a:alphaOff val="0"/>
                <a:shade val="78000"/>
                <a:satMod val="120000"/>
                <a:lumMod val="99000"/>
              </a:schemeClr>
            </a:gs>
          </a:gsLst>
          <a:lin ang="5400000" scaled="0"/>
        </a:gradFill>
        <a:ln w="6350" cap="flat" cmpd="sng" algn="in">
          <a:solidFill>
            <a:schemeClr val="accent4">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71756" tIns="12700" rIns="71756"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3180784" y="1262186"/>
        <a:ext cx="650801" cy="650801"/>
      </dsp:txXfrm>
    </dsp:sp>
    <dsp:sp modelId="{88491207-C0F4-491C-8AC3-4A0F60018796}">
      <dsp:nvSpPr>
        <dsp:cNvPr id="0" name=""/>
        <dsp:cNvSpPr/>
      </dsp:nvSpPr>
      <dsp:spPr>
        <a:xfrm>
          <a:off x="2410502" y="3888449"/>
          <a:ext cx="2191365" cy="72"/>
        </a:xfrm>
        <a:prstGeom prst="rect">
          <a:avLst/>
        </a:prstGeom>
        <a:gradFill rotWithShape="0">
          <a:gsLst>
            <a:gs pos="0">
              <a:schemeClr val="accent5">
                <a:hueOff val="0"/>
                <a:satOff val="0"/>
                <a:lumOff val="0"/>
                <a:alphaOff val="0"/>
                <a:tint val="94000"/>
                <a:satMod val="103000"/>
                <a:lumMod val="102000"/>
              </a:schemeClr>
            </a:gs>
            <a:gs pos="50000">
              <a:schemeClr val="accent5">
                <a:hueOff val="0"/>
                <a:satOff val="0"/>
                <a:lumOff val="0"/>
                <a:alphaOff val="0"/>
                <a:shade val="100000"/>
                <a:satMod val="110000"/>
                <a:lumMod val="100000"/>
              </a:schemeClr>
            </a:gs>
            <a:gs pos="100000">
              <a:schemeClr val="accent5">
                <a:hueOff val="0"/>
                <a:satOff val="0"/>
                <a:lumOff val="0"/>
                <a:alphaOff val="0"/>
                <a:shade val="78000"/>
                <a:satMod val="120000"/>
                <a:lumMod val="99000"/>
              </a:schemeClr>
            </a:gs>
          </a:gsLst>
          <a:lin ang="5400000" scaled="0"/>
        </a:gradFill>
        <a:ln w="6350" cap="flat" cmpd="sng" algn="in">
          <a:solidFill>
            <a:schemeClr val="accent5">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1A16D4B6-297D-455C-83F3-BDC0916E41A8}">
      <dsp:nvSpPr>
        <dsp:cNvPr id="0" name=""/>
        <dsp:cNvSpPr/>
      </dsp:nvSpPr>
      <dsp:spPr>
        <a:xfrm>
          <a:off x="4821004" y="820609"/>
          <a:ext cx="2191365" cy="3067911"/>
        </a:xfrm>
        <a:prstGeom prst="rect">
          <a:avLst/>
        </a:prstGeom>
        <a:solidFill>
          <a:schemeClr val="accent4">
            <a:tint val="40000"/>
            <a:alpha val="90000"/>
            <a:hueOff val="0"/>
            <a:satOff val="0"/>
            <a:lumOff val="0"/>
            <a:alphaOff val="0"/>
          </a:schemeClr>
        </a:solidFill>
        <a:ln w="6350" cap="flat" cmpd="sng" algn="in">
          <a:solidFill>
            <a:schemeClr val="accent4">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0847" tIns="330200" rIns="170847" bIns="330200" numCol="1" spcCol="1270" anchor="t" anchorCtr="0">
          <a:noAutofit/>
        </a:bodyPr>
        <a:lstStyle/>
        <a:p>
          <a:pPr marL="0" lvl="0" indent="0" algn="l" defTabSz="488950">
            <a:lnSpc>
              <a:spcPct val="90000"/>
            </a:lnSpc>
            <a:spcBef>
              <a:spcPct val="0"/>
            </a:spcBef>
            <a:spcAft>
              <a:spcPct val="35000"/>
            </a:spcAft>
            <a:buNone/>
          </a:pPr>
          <a:r>
            <a:rPr lang="en-US" sz="1100" kern="1200"/>
            <a:t>Generate broad local, regional and national earned media coverage as a result of the launch of Brew Your Business between November 2017 until January 1, 2018. </a:t>
          </a:r>
        </a:p>
      </dsp:txBody>
      <dsp:txXfrm>
        <a:off x="4821004" y="1986416"/>
        <a:ext cx="2191365" cy="1840747"/>
      </dsp:txXfrm>
    </dsp:sp>
    <dsp:sp modelId="{507DCB8C-C2BD-4131-8201-55DCEE5DCE19}">
      <dsp:nvSpPr>
        <dsp:cNvPr id="0" name=""/>
        <dsp:cNvSpPr/>
      </dsp:nvSpPr>
      <dsp:spPr>
        <a:xfrm>
          <a:off x="5456500" y="1127400"/>
          <a:ext cx="920373" cy="920373"/>
        </a:xfrm>
        <a:prstGeom prst="ellipse">
          <a:avLst/>
        </a:prstGeom>
        <a:gradFill rotWithShape="0">
          <a:gsLst>
            <a:gs pos="0">
              <a:schemeClr val="accent6">
                <a:hueOff val="0"/>
                <a:satOff val="0"/>
                <a:lumOff val="0"/>
                <a:alphaOff val="0"/>
                <a:tint val="94000"/>
                <a:satMod val="103000"/>
                <a:lumMod val="102000"/>
              </a:schemeClr>
            </a:gs>
            <a:gs pos="50000">
              <a:schemeClr val="accent6">
                <a:hueOff val="0"/>
                <a:satOff val="0"/>
                <a:lumOff val="0"/>
                <a:alphaOff val="0"/>
                <a:shade val="100000"/>
                <a:satMod val="110000"/>
                <a:lumMod val="100000"/>
              </a:schemeClr>
            </a:gs>
            <a:gs pos="100000">
              <a:schemeClr val="accent6">
                <a:hueOff val="0"/>
                <a:satOff val="0"/>
                <a:lumOff val="0"/>
                <a:alphaOff val="0"/>
                <a:shade val="78000"/>
                <a:satMod val="120000"/>
                <a:lumMod val="99000"/>
              </a:schemeClr>
            </a:gs>
          </a:gsLst>
          <a:lin ang="5400000" scaled="0"/>
        </a:gradFill>
        <a:ln w="6350" cap="flat" cmpd="sng" algn="in">
          <a:solidFill>
            <a:schemeClr val="accent6">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71756" tIns="12700" rIns="71756"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5591286" y="1262186"/>
        <a:ext cx="650801" cy="650801"/>
      </dsp:txXfrm>
    </dsp:sp>
    <dsp:sp modelId="{80ED3BFF-34D1-4AE6-9B4D-D9B0136AA8D5}">
      <dsp:nvSpPr>
        <dsp:cNvPr id="0" name=""/>
        <dsp:cNvSpPr/>
      </dsp:nvSpPr>
      <dsp:spPr>
        <a:xfrm>
          <a:off x="4821004" y="3888449"/>
          <a:ext cx="2191365" cy="72"/>
        </a:xfrm>
        <a:prstGeom prst="rect">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w="6350" cap="flat" cmpd="sng" algn="in">
          <a:solidFill>
            <a:schemeClr val="accent2">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B61BEF0D-F0BB-DE4B-95CE-6DB70DBA9567}" type="datetimeFigureOut">
              <a:rPr lang="en-US" smtClean="0"/>
              <a:pPr/>
              <a:t>7/29/18</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D57F1E4F-1CFF-5643-939E-217C01CDF565}" type="slidenum">
              <a:rPr lang="en-US" smtClean="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3221027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7/29/18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168848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B61BEF0D-F0BB-DE4B-95CE-6DB70DBA9567}" type="datetimeFigureOut">
              <a:rPr lang="en-US" smtClean="0"/>
              <a:pPr/>
              <a:t>7/29/18</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D57F1E4F-1CFF-5643-939E-217C01CDF565}" type="slidenum">
              <a:rPr lang="en-US" smtClean="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456330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7/29/18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43230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7/29/18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056081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7/29/18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905970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7/29/18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386142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B61BEF0D-F0BB-DE4B-95CE-6DB70DBA9567}" type="datetimeFigureOut">
              <a:rPr lang="en-US" smtClean="0"/>
              <a:pPr/>
              <a:t>7/29/18</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D57F1E4F-1CFF-5643-939E-217C01CDF565}" type="slidenum">
              <a:rPr lang="en-US" smtClean="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864426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B61BEF0D-F0BB-DE4B-95CE-6DB70DBA9567}" type="datetimeFigureOut">
              <a:rPr lang="en-US" smtClean="0"/>
              <a:pPr/>
              <a:t>7/29/18</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D57F1E4F-1CFF-5643-939E-217C01CDF565}" type="slidenum">
              <a:rPr lang="en-US" smtClean="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8660132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7/29/18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293856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7/29/18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92419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B61BEF0D-F0BB-DE4B-95CE-6DB70DBA9567}" type="datetimeFigureOut">
              <a:rPr lang="en-US" smtClean="0"/>
              <a:pPr/>
              <a:t>7/29/18</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D57F1E4F-1CFF-5643-939E-217C01CDF565}" type="slidenum">
              <a:rPr lang="en-US" smtClean="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5498642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brewyourbusiness.com/"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C6620-3F40-4D57-BE6A-2ACE9C1C8403}"/>
              </a:ext>
            </a:extLst>
          </p:cNvPr>
          <p:cNvSpPr>
            <a:spLocks noGrp="1"/>
          </p:cNvSpPr>
          <p:nvPr>
            <p:ph type="ctrTitle"/>
          </p:nvPr>
        </p:nvSpPr>
        <p:spPr/>
        <p:txBody>
          <a:bodyPr/>
          <a:lstStyle/>
          <a:p>
            <a:r>
              <a:rPr lang="en-US" dirty="0"/>
              <a:t>Brew Your Business</a:t>
            </a:r>
          </a:p>
        </p:txBody>
      </p:sp>
      <p:sp>
        <p:nvSpPr>
          <p:cNvPr id="3" name="Subtitle 2">
            <a:extLst>
              <a:ext uri="{FF2B5EF4-FFF2-40B4-BE49-F238E27FC236}">
                <a16:creationId xmlns:a16="http://schemas.microsoft.com/office/drawing/2014/main" id="{F17E4C37-1EE2-44C6-9995-B65B0F7818A2}"/>
              </a:ext>
            </a:extLst>
          </p:cNvPr>
          <p:cNvSpPr>
            <a:spLocks noGrp="1"/>
          </p:cNvSpPr>
          <p:nvPr>
            <p:ph type="subTitle" idx="1"/>
          </p:nvPr>
        </p:nvSpPr>
        <p:spPr/>
        <p:txBody>
          <a:bodyPr/>
          <a:lstStyle/>
          <a:p>
            <a:r>
              <a:rPr lang="en-US"/>
              <a:t>A CASE STUDY</a:t>
            </a:r>
            <a:endParaRPr lang="en-US" dirty="0"/>
          </a:p>
        </p:txBody>
      </p:sp>
    </p:spTree>
    <p:extLst>
      <p:ext uri="{BB962C8B-B14F-4D97-AF65-F5344CB8AC3E}">
        <p14:creationId xmlns:p14="http://schemas.microsoft.com/office/powerpoint/2010/main" val="549832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731B90B-001D-41FB-A54D-9472CC86D753}"/>
              </a:ext>
            </a:extLst>
          </p:cNvPr>
          <p:cNvPicPr>
            <a:picLocks noChangeAspect="1"/>
          </p:cNvPicPr>
          <p:nvPr/>
        </p:nvPicPr>
        <p:blipFill rotWithShape="1">
          <a:blip r:embed="rId2"/>
          <a:srcRect l="1845"/>
          <a:stretch/>
        </p:blipFill>
        <p:spPr>
          <a:xfrm>
            <a:off x="8042147" y="600075"/>
            <a:ext cx="3695828" cy="5792788"/>
          </a:xfrm>
          <a:prstGeom prst="rect">
            <a:avLst/>
          </a:prstGeom>
        </p:spPr>
      </p:pic>
      <p:sp>
        <p:nvSpPr>
          <p:cNvPr id="2" name="Title 1">
            <a:extLst>
              <a:ext uri="{FF2B5EF4-FFF2-40B4-BE49-F238E27FC236}">
                <a16:creationId xmlns:a16="http://schemas.microsoft.com/office/drawing/2014/main" id="{4A5B3BEA-61B0-4691-9F4C-C4790AF1399F}"/>
              </a:ext>
            </a:extLst>
          </p:cNvPr>
          <p:cNvSpPr>
            <a:spLocks noGrp="1"/>
          </p:cNvSpPr>
          <p:nvPr>
            <p:ph type="title"/>
          </p:nvPr>
        </p:nvSpPr>
        <p:spPr>
          <a:xfrm>
            <a:off x="758102" y="702156"/>
            <a:ext cx="7225075" cy="1013800"/>
          </a:xfrm>
        </p:spPr>
        <p:txBody>
          <a:bodyPr>
            <a:normAutofit fontScale="90000"/>
          </a:bodyPr>
          <a:lstStyle/>
          <a:p>
            <a:r>
              <a:rPr lang="en-US" dirty="0">
                <a:solidFill>
                  <a:schemeClr val="accent1"/>
                </a:solidFill>
              </a:rPr>
              <a:t>Brew Your Business case study</a:t>
            </a:r>
          </a:p>
        </p:txBody>
      </p:sp>
      <p:sp>
        <p:nvSpPr>
          <p:cNvPr id="3" name="Content Placeholder 2">
            <a:extLst>
              <a:ext uri="{FF2B5EF4-FFF2-40B4-BE49-F238E27FC236}">
                <a16:creationId xmlns:a16="http://schemas.microsoft.com/office/drawing/2014/main" id="{A411BD1C-85E5-45A3-8CC3-2AD55FB53BFD}"/>
              </a:ext>
            </a:extLst>
          </p:cNvPr>
          <p:cNvSpPr>
            <a:spLocks noGrp="1"/>
          </p:cNvSpPr>
          <p:nvPr>
            <p:ph idx="1"/>
          </p:nvPr>
        </p:nvSpPr>
        <p:spPr>
          <a:xfrm>
            <a:off x="699133" y="1715956"/>
            <a:ext cx="7225074" cy="3962266"/>
          </a:xfrm>
        </p:spPr>
        <p:txBody>
          <a:bodyPr>
            <a:normAutofit/>
          </a:bodyPr>
          <a:lstStyle/>
          <a:p>
            <a:r>
              <a:rPr lang="en-US" dirty="0"/>
              <a:t>The authors of Brew Your Business: The Ultimate Craft Beer Playbook (</a:t>
            </a:r>
            <a:r>
              <a:rPr lang="en-US" dirty="0">
                <a:hlinkClick r:id="rId3"/>
              </a:rPr>
              <a:t>http://www.brewyourbusiness.com/</a:t>
            </a:r>
            <a:r>
              <a:rPr lang="en-US" dirty="0"/>
              <a:t>) set out to build an understanding of not only how to brew craft beer, but also how to focus on the business and science of this ever-growing industry. </a:t>
            </a:r>
          </a:p>
          <a:p>
            <a:r>
              <a:rPr lang="en-US" dirty="0"/>
              <a:t>To that end, once the book was set to publish, they worked with Joshua Schwartz, Principal of </a:t>
            </a:r>
            <a:r>
              <a:rPr lang="en-US" dirty="0" err="1"/>
              <a:t>Pubvendo</a:t>
            </a:r>
            <a:r>
              <a:rPr lang="en-US" dirty="0"/>
              <a:t>, a company that works specifically with publishing houses and authors to launch and promote books.</a:t>
            </a:r>
          </a:p>
          <a:p>
            <a:endParaRPr lang="en-US" dirty="0"/>
          </a:p>
        </p:txBody>
      </p:sp>
    </p:spTree>
    <p:extLst>
      <p:ext uri="{BB962C8B-B14F-4D97-AF65-F5344CB8AC3E}">
        <p14:creationId xmlns:p14="http://schemas.microsoft.com/office/powerpoint/2010/main" val="30077551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90C09-61B8-46D7-AD30-8B4A375078DD}"/>
              </a:ext>
            </a:extLst>
          </p:cNvPr>
          <p:cNvSpPr>
            <a:spLocks noGrp="1"/>
          </p:cNvSpPr>
          <p:nvPr>
            <p:ph type="title"/>
          </p:nvPr>
        </p:nvSpPr>
        <p:spPr/>
        <p:txBody>
          <a:bodyPr/>
          <a:lstStyle/>
          <a:p>
            <a:r>
              <a:rPr lang="en-US" dirty="0"/>
              <a:t>Brew your Business Case </a:t>
            </a:r>
            <a:r>
              <a:rPr lang="en-US" dirty="0" err="1"/>
              <a:t>sTudy</a:t>
            </a:r>
            <a:endParaRPr lang="en-US" dirty="0"/>
          </a:p>
        </p:txBody>
      </p:sp>
      <p:sp>
        <p:nvSpPr>
          <p:cNvPr id="3" name="Content Placeholder 2">
            <a:extLst>
              <a:ext uri="{FF2B5EF4-FFF2-40B4-BE49-F238E27FC236}">
                <a16:creationId xmlns:a16="http://schemas.microsoft.com/office/drawing/2014/main" id="{32A55D8D-17BC-4653-977F-5D37FCA799A2}"/>
              </a:ext>
            </a:extLst>
          </p:cNvPr>
          <p:cNvSpPr>
            <a:spLocks noGrp="1"/>
          </p:cNvSpPr>
          <p:nvPr>
            <p:ph idx="1"/>
          </p:nvPr>
        </p:nvSpPr>
        <p:spPr>
          <a:xfrm>
            <a:off x="1162385" y="1801356"/>
            <a:ext cx="11029615" cy="1013800"/>
          </a:xfrm>
        </p:spPr>
        <p:txBody>
          <a:bodyPr/>
          <a:lstStyle/>
          <a:p>
            <a:r>
              <a:rPr lang="en-US" dirty="0"/>
              <a:t>The Circular Model for </a:t>
            </a:r>
            <a:r>
              <a:rPr lang="en-US" dirty="0" err="1"/>
              <a:t>SoMe</a:t>
            </a:r>
            <a:r>
              <a:rPr lang="en-US" dirty="0"/>
              <a:t> for Social Communication- Pre-planning Phase</a:t>
            </a:r>
          </a:p>
        </p:txBody>
      </p:sp>
      <p:graphicFrame>
        <p:nvGraphicFramePr>
          <p:cNvPr id="5" name="Table 4">
            <a:extLst>
              <a:ext uri="{FF2B5EF4-FFF2-40B4-BE49-F238E27FC236}">
                <a16:creationId xmlns:a16="http://schemas.microsoft.com/office/drawing/2014/main" id="{4C157C45-F76E-488D-A4EE-27F78A1D5CEE}"/>
              </a:ext>
            </a:extLst>
          </p:cNvPr>
          <p:cNvGraphicFramePr>
            <a:graphicFrameLocks noGrp="1"/>
          </p:cNvGraphicFramePr>
          <p:nvPr>
            <p:extLst>
              <p:ext uri="{D42A27DB-BD31-4B8C-83A1-F6EECF244321}">
                <p14:modId xmlns:p14="http://schemas.microsoft.com/office/powerpoint/2010/main" val="3950315818"/>
              </p:ext>
            </p:extLst>
          </p:nvPr>
        </p:nvGraphicFramePr>
        <p:xfrm>
          <a:off x="3935279" y="2970553"/>
          <a:ext cx="7048708" cy="3185289"/>
        </p:xfrm>
        <a:graphic>
          <a:graphicData uri="http://schemas.openxmlformats.org/drawingml/2006/table">
            <a:tbl>
              <a:tblPr firstRow="1" firstCol="1" lastRow="1" lastCol="1" bandRow="1" bandCol="1"/>
              <a:tblGrid>
                <a:gridCol w="3524354">
                  <a:extLst>
                    <a:ext uri="{9D8B030D-6E8A-4147-A177-3AD203B41FA5}">
                      <a16:colId xmlns:a16="http://schemas.microsoft.com/office/drawing/2014/main" val="1864793063"/>
                    </a:ext>
                  </a:extLst>
                </a:gridCol>
                <a:gridCol w="3524354">
                  <a:extLst>
                    <a:ext uri="{9D8B030D-6E8A-4147-A177-3AD203B41FA5}">
                      <a16:colId xmlns:a16="http://schemas.microsoft.com/office/drawing/2014/main" val="1954827077"/>
                    </a:ext>
                  </a:extLst>
                </a:gridCol>
              </a:tblGrid>
              <a:tr h="547450">
                <a:tc>
                  <a:txBody>
                    <a:bodyPr/>
                    <a:lstStyle/>
                    <a:p>
                      <a:pPr marL="0" marR="0">
                        <a:lnSpc>
                          <a:spcPts val="750"/>
                        </a:lnSpc>
                        <a:spcBef>
                          <a:spcPts val="10"/>
                        </a:spcBef>
                        <a:spcAft>
                          <a:spcPts val="0"/>
                        </a:spcAft>
                      </a:pPr>
                      <a:r>
                        <a:rPr lang="en-US" sz="75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1190625" marR="1193800" algn="ctr">
                        <a:lnSpc>
                          <a:spcPct val="107000"/>
                        </a:lnSpc>
                        <a:spcBef>
                          <a:spcPts val="0"/>
                        </a:spcBef>
                        <a:spcAft>
                          <a:spcPts val="0"/>
                        </a:spcAft>
                      </a:pPr>
                      <a:r>
                        <a:rPr lang="en-US" sz="1300" b="1">
                          <a:effectLst/>
                          <a:latin typeface="Times New Roman" panose="02020603050405020304" pitchFamily="18" charset="0"/>
                          <a:ea typeface="Calibri" panose="020F0502020204030204" pitchFamily="34" charset="0"/>
                          <a:cs typeface="Times New Roman" panose="02020603050405020304" pitchFamily="18" charset="0"/>
                        </a:rPr>
                        <a:t>Share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1F5F"/>
                      </a:solidFill>
                      <a:prstDash val="solid"/>
                      <a:round/>
                      <a:headEnd type="none" w="med" len="med"/>
                      <a:tailEnd type="none" w="med" len="med"/>
                    </a:lnL>
                    <a:lnR w="12700" cap="flat" cmpd="sng" algn="ctr">
                      <a:solidFill>
                        <a:srgbClr val="001F5F"/>
                      </a:solidFill>
                      <a:prstDash val="solid"/>
                      <a:round/>
                      <a:headEnd type="none" w="med" len="med"/>
                      <a:tailEnd type="none" w="med" len="med"/>
                    </a:lnR>
                    <a:lnT w="12700" cap="flat" cmpd="sng" algn="ctr">
                      <a:solidFill>
                        <a:srgbClr val="001F5F"/>
                      </a:solidFill>
                      <a:prstDash val="solid"/>
                      <a:round/>
                      <a:headEnd type="none" w="med" len="med"/>
                      <a:tailEnd type="none" w="med" len="med"/>
                    </a:lnT>
                    <a:lnB w="12700" cap="flat" cmpd="sng" algn="ctr">
                      <a:solidFill>
                        <a:srgbClr val="001F5F"/>
                      </a:solidFill>
                      <a:prstDash val="solid"/>
                      <a:round/>
                      <a:headEnd type="none" w="med" len="med"/>
                      <a:tailEnd type="none" w="med" len="med"/>
                    </a:lnB>
                    <a:solidFill>
                      <a:srgbClr val="BFBFBF"/>
                    </a:solidFill>
                  </a:tcPr>
                </a:tc>
                <a:tc>
                  <a:txBody>
                    <a:bodyPr/>
                    <a:lstStyle/>
                    <a:p>
                      <a:pPr marL="0" marR="0">
                        <a:lnSpc>
                          <a:spcPts val="750"/>
                        </a:lnSpc>
                        <a:spcBef>
                          <a:spcPts val="10"/>
                        </a:spcBef>
                        <a:spcAft>
                          <a:spcPts val="0"/>
                        </a:spcAft>
                      </a:pPr>
                      <a:r>
                        <a:rPr lang="en-US" sz="75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1191895" marR="1193800" algn="ctr">
                        <a:lnSpc>
                          <a:spcPct val="107000"/>
                        </a:lnSpc>
                        <a:spcBef>
                          <a:spcPts val="0"/>
                        </a:spcBef>
                        <a:spcAft>
                          <a:spcPts val="0"/>
                        </a:spcAft>
                      </a:pPr>
                      <a:r>
                        <a:rPr lang="en-US" sz="1300" b="1">
                          <a:effectLst/>
                          <a:latin typeface="Times New Roman" panose="02020603050405020304" pitchFamily="18" charset="0"/>
                          <a:ea typeface="Calibri" panose="020F0502020204030204" pitchFamily="34" charset="0"/>
                          <a:cs typeface="Times New Roman" panose="02020603050405020304" pitchFamily="18" charset="0"/>
                        </a:rPr>
                        <a:t>Optimize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1F5F"/>
                      </a:solidFill>
                      <a:prstDash val="solid"/>
                      <a:round/>
                      <a:headEnd type="none" w="med" len="med"/>
                      <a:tailEnd type="none" w="med" len="med"/>
                    </a:lnL>
                    <a:lnR w="12700" cap="flat" cmpd="sng" algn="ctr">
                      <a:solidFill>
                        <a:srgbClr val="001F5F"/>
                      </a:solidFill>
                      <a:prstDash val="solid"/>
                      <a:round/>
                      <a:headEnd type="none" w="med" len="med"/>
                      <a:tailEnd type="none" w="med" len="med"/>
                    </a:lnR>
                    <a:lnT w="12700" cap="flat" cmpd="sng" algn="ctr">
                      <a:solidFill>
                        <a:srgbClr val="001F5F"/>
                      </a:solidFill>
                      <a:prstDash val="solid"/>
                      <a:round/>
                      <a:headEnd type="none" w="med" len="med"/>
                      <a:tailEnd type="none" w="med" len="med"/>
                    </a:lnT>
                    <a:lnB w="12700" cap="flat" cmpd="sng" algn="ctr">
                      <a:solidFill>
                        <a:srgbClr val="001F5F"/>
                      </a:solidFill>
                      <a:prstDash val="solid"/>
                      <a:round/>
                      <a:headEnd type="none" w="med" len="med"/>
                      <a:tailEnd type="none" w="med" len="med"/>
                    </a:lnB>
                    <a:solidFill>
                      <a:srgbClr val="BFBFBF"/>
                    </a:solidFill>
                  </a:tcPr>
                </a:tc>
                <a:extLst>
                  <a:ext uri="{0D108BD9-81ED-4DB2-BD59-A6C34878D82A}">
                    <a16:rowId xmlns:a16="http://schemas.microsoft.com/office/drawing/2014/main" val="1081755007"/>
                  </a:ext>
                </a:extLst>
              </a:tr>
              <a:tr h="789661">
                <a:tc>
                  <a:txBody>
                    <a:bodyPr/>
                    <a:lstStyle/>
                    <a:p>
                      <a:pPr marL="0" marR="0">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Cross promote efforts on social media, specifically Facebook and Twitter, Amazon, and the books’ website.</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1F5F"/>
                      </a:solidFill>
                      <a:prstDash val="solid"/>
                      <a:round/>
                      <a:headEnd type="none" w="med" len="med"/>
                      <a:tailEnd type="none" w="med" len="med"/>
                    </a:lnL>
                    <a:lnR w="12700" cap="flat" cmpd="sng" algn="ctr">
                      <a:solidFill>
                        <a:srgbClr val="001F5F"/>
                      </a:solidFill>
                      <a:prstDash val="solid"/>
                      <a:round/>
                      <a:headEnd type="none" w="med" len="med"/>
                      <a:tailEnd type="none" w="med" len="med"/>
                    </a:lnR>
                    <a:lnT w="12700" cap="flat" cmpd="sng" algn="ctr">
                      <a:solidFill>
                        <a:srgbClr val="001F5F"/>
                      </a:solidFill>
                      <a:prstDash val="solid"/>
                      <a:round/>
                      <a:headEnd type="none" w="med" len="med"/>
                      <a:tailEnd type="none" w="med" len="med"/>
                    </a:lnT>
                    <a:lnB w="12700" cap="flat" cmpd="sng" algn="ctr">
                      <a:solidFill>
                        <a:srgbClr val="001F5F"/>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Ensure book website, Amazon retail page, Amazon author pages, Goodreads book page, and Goodreads author pages populated and optimized for search.</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1F5F"/>
                      </a:solidFill>
                      <a:prstDash val="solid"/>
                      <a:round/>
                      <a:headEnd type="none" w="med" len="med"/>
                      <a:tailEnd type="none" w="med" len="med"/>
                    </a:lnL>
                    <a:lnR w="12700" cap="flat" cmpd="sng" algn="ctr">
                      <a:solidFill>
                        <a:srgbClr val="001F5F"/>
                      </a:solidFill>
                      <a:prstDash val="solid"/>
                      <a:round/>
                      <a:headEnd type="none" w="med" len="med"/>
                      <a:tailEnd type="none" w="med" len="med"/>
                    </a:lnR>
                    <a:lnT w="12700" cap="flat" cmpd="sng" algn="ctr">
                      <a:solidFill>
                        <a:srgbClr val="001F5F"/>
                      </a:solidFill>
                      <a:prstDash val="solid"/>
                      <a:round/>
                      <a:headEnd type="none" w="med" len="med"/>
                      <a:tailEnd type="none" w="med" len="med"/>
                    </a:lnT>
                    <a:lnB w="12700" cap="flat" cmpd="sng" algn="ctr">
                      <a:solidFill>
                        <a:srgbClr val="001F5F"/>
                      </a:solidFill>
                      <a:prstDash val="solid"/>
                      <a:round/>
                      <a:headEnd type="none" w="med" len="med"/>
                      <a:tailEnd type="none" w="med" len="med"/>
                    </a:lnB>
                  </a:tcPr>
                </a:tc>
                <a:extLst>
                  <a:ext uri="{0D108BD9-81ED-4DB2-BD59-A6C34878D82A}">
                    <a16:rowId xmlns:a16="http://schemas.microsoft.com/office/drawing/2014/main" val="2504368990"/>
                  </a:ext>
                </a:extLst>
              </a:tr>
              <a:tr h="547450">
                <a:tc>
                  <a:txBody>
                    <a:bodyPr/>
                    <a:lstStyle/>
                    <a:p>
                      <a:pPr marL="0" marR="0">
                        <a:lnSpc>
                          <a:spcPts val="750"/>
                        </a:lnSpc>
                        <a:spcBef>
                          <a:spcPts val="15"/>
                        </a:spcBef>
                        <a:spcAft>
                          <a:spcPts val="0"/>
                        </a:spcAft>
                      </a:pPr>
                      <a:r>
                        <a:rPr lang="en-US" sz="75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1134745" marR="1137285" algn="ctr">
                        <a:lnSpc>
                          <a:spcPct val="107000"/>
                        </a:lnSpc>
                        <a:spcBef>
                          <a:spcPts val="0"/>
                        </a:spcBef>
                        <a:spcAft>
                          <a:spcPts val="0"/>
                        </a:spcAft>
                      </a:pPr>
                      <a:r>
                        <a:rPr lang="en-US" sz="1300" b="1">
                          <a:effectLst/>
                          <a:latin typeface="Times New Roman" panose="02020603050405020304" pitchFamily="18" charset="0"/>
                          <a:ea typeface="Calibri" panose="020F0502020204030204" pitchFamily="34" charset="0"/>
                          <a:cs typeface="Times New Roman" panose="02020603050405020304" pitchFamily="18" charset="0"/>
                        </a:rPr>
                        <a:t>Manage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1F5F"/>
                      </a:solidFill>
                      <a:prstDash val="solid"/>
                      <a:round/>
                      <a:headEnd type="none" w="med" len="med"/>
                      <a:tailEnd type="none" w="med" len="med"/>
                    </a:lnL>
                    <a:lnR w="12700" cap="flat" cmpd="sng" algn="ctr">
                      <a:solidFill>
                        <a:srgbClr val="001F5F"/>
                      </a:solidFill>
                      <a:prstDash val="solid"/>
                      <a:round/>
                      <a:headEnd type="none" w="med" len="med"/>
                      <a:tailEnd type="none" w="med" len="med"/>
                    </a:lnR>
                    <a:lnT w="12700" cap="flat" cmpd="sng" algn="ctr">
                      <a:solidFill>
                        <a:srgbClr val="001F5F"/>
                      </a:solidFill>
                      <a:prstDash val="solid"/>
                      <a:round/>
                      <a:headEnd type="none" w="med" len="med"/>
                      <a:tailEnd type="none" w="med" len="med"/>
                    </a:lnT>
                    <a:lnB w="12700" cap="flat" cmpd="sng" algn="ctr">
                      <a:solidFill>
                        <a:srgbClr val="001F5F"/>
                      </a:solidFill>
                      <a:prstDash val="solid"/>
                      <a:round/>
                      <a:headEnd type="none" w="med" len="med"/>
                      <a:tailEnd type="none" w="med" len="med"/>
                    </a:lnB>
                    <a:solidFill>
                      <a:srgbClr val="BFBFBF"/>
                    </a:solidFill>
                  </a:tcPr>
                </a:tc>
                <a:tc>
                  <a:txBody>
                    <a:bodyPr/>
                    <a:lstStyle/>
                    <a:p>
                      <a:pPr marL="0" marR="0">
                        <a:lnSpc>
                          <a:spcPts val="750"/>
                        </a:lnSpc>
                        <a:spcBef>
                          <a:spcPts val="15"/>
                        </a:spcBef>
                        <a:spcAft>
                          <a:spcPts val="0"/>
                        </a:spcAft>
                      </a:pPr>
                      <a:r>
                        <a:rPr lang="en-US" sz="75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1191895" marR="1193800" algn="ctr">
                        <a:lnSpc>
                          <a:spcPct val="107000"/>
                        </a:lnSpc>
                        <a:spcBef>
                          <a:spcPts val="0"/>
                        </a:spcBef>
                        <a:spcAft>
                          <a:spcPts val="0"/>
                        </a:spcAft>
                      </a:pPr>
                      <a:r>
                        <a:rPr lang="en-US" sz="1300" b="1" spc="-10">
                          <a:effectLst/>
                          <a:latin typeface="Times New Roman" panose="02020603050405020304" pitchFamily="18" charset="0"/>
                          <a:ea typeface="Calibri" panose="020F0502020204030204" pitchFamily="34" charset="0"/>
                          <a:cs typeface="Times New Roman" panose="02020603050405020304" pitchFamily="18" charset="0"/>
                        </a:rPr>
                        <a:t>Engage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1F5F"/>
                      </a:solidFill>
                      <a:prstDash val="solid"/>
                      <a:round/>
                      <a:headEnd type="none" w="med" len="med"/>
                      <a:tailEnd type="none" w="med" len="med"/>
                    </a:lnL>
                    <a:lnR w="12700" cap="flat" cmpd="sng" algn="ctr">
                      <a:solidFill>
                        <a:srgbClr val="001F5F"/>
                      </a:solidFill>
                      <a:prstDash val="solid"/>
                      <a:round/>
                      <a:headEnd type="none" w="med" len="med"/>
                      <a:tailEnd type="none" w="med" len="med"/>
                    </a:lnR>
                    <a:lnT w="12700" cap="flat" cmpd="sng" algn="ctr">
                      <a:solidFill>
                        <a:srgbClr val="001F5F"/>
                      </a:solidFill>
                      <a:prstDash val="solid"/>
                      <a:round/>
                      <a:headEnd type="none" w="med" len="med"/>
                      <a:tailEnd type="none" w="med" len="med"/>
                    </a:lnT>
                    <a:lnB w="12700" cap="flat" cmpd="sng" algn="ctr">
                      <a:solidFill>
                        <a:srgbClr val="001F5F"/>
                      </a:solidFill>
                      <a:prstDash val="solid"/>
                      <a:round/>
                      <a:headEnd type="none" w="med" len="med"/>
                      <a:tailEnd type="none" w="med" len="med"/>
                    </a:lnB>
                    <a:solidFill>
                      <a:srgbClr val="BFBFBF"/>
                    </a:solidFill>
                  </a:tcPr>
                </a:tc>
                <a:extLst>
                  <a:ext uri="{0D108BD9-81ED-4DB2-BD59-A6C34878D82A}">
                    <a16:rowId xmlns:a16="http://schemas.microsoft.com/office/drawing/2014/main" val="4094971335"/>
                  </a:ext>
                </a:extLst>
              </a:tr>
              <a:tr h="1300728">
                <a:tc>
                  <a:txBody>
                    <a:bodyPr/>
                    <a:lstStyle/>
                    <a:p>
                      <a:pPr marL="0" marR="0">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Measurement conducted through platform specific analytic tools. </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1F5F"/>
                      </a:solidFill>
                      <a:prstDash val="solid"/>
                      <a:round/>
                      <a:headEnd type="none" w="med" len="med"/>
                      <a:tailEnd type="none" w="med" len="med"/>
                    </a:lnL>
                    <a:lnR w="12700" cap="flat" cmpd="sng" algn="ctr">
                      <a:solidFill>
                        <a:srgbClr val="001F5F"/>
                      </a:solidFill>
                      <a:prstDash val="solid"/>
                      <a:round/>
                      <a:headEnd type="none" w="med" len="med"/>
                      <a:tailEnd type="none" w="med" len="med"/>
                    </a:lnR>
                    <a:lnT w="12700" cap="flat" cmpd="sng" algn="ctr">
                      <a:solidFill>
                        <a:srgbClr val="001F5F"/>
                      </a:solidFill>
                      <a:prstDash val="solid"/>
                      <a:round/>
                      <a:headEnd type="none" w="med" len="med"/>
                      <a:tailEnd type="none" w="med" len="med"/>
                    </a:lnT>
                    <a:lnB w="12700" cap="flat" cmpd="sng" algn="ctr">
                      <a:solidFill>
                        <a:srgbClr val="001F5F"/>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Engage with and respond to fans RT, conversing, and sharing; engage influencers such as American Brewers Association, Beer Pulse, Master Brewers, The Beer Goddess, &amp; local craft breweries across the nation. </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1F5F"/>
                      </a:solidFill>
                      <a:prstDash val="solid"/>
                      <a:round/>
                      <a:headEnd type="none" w="med" len="med"/>
                      <a:tailEnd type="none" w="med" len="med"/>
                    </a:lnL>
                    <a:lnR w="12700" cap="flat" cmpd="sng" algn="ctr">
                      <a:solidFill>
                        <a:srgbClr val="001F5F"/>
                      </a:solidFill>
                      <a:prstDash val="solid"/>
                      <a:round/>
                      <a:headEnd type="none" w="med" len="med"/>
                      <a:tailEnd type="none" w="med" len="med"/>
                    </a:lnR>
                    <a:lnT w="12700" cap="flat" cmpd="sng" algn="ctr">
                      <a:solidFill>
                        <a:srgbClr val="001F5F"/>
                      </a:solidFill>
                      <a:prstDash val="solid"/>
                      <a:round/>
                      <a:headEnd type="none" w="med" len="med"/>
                      <a:tailEnd type="none" w="med" len="med"/>
                    </a:lnT>
                    <a:lnB w="12700" cap="flat" cmpd="sng" algn="ctr">
                      <a:solidFill>
                        <a:srgbClr val="001F5F"/>
                      </a:solidFill>
                      <a:prstDash val="solid"/>
                      <a:round/>
                      <a:headEnd type="none" w="med" len="med"/>
                      <a:tailEnd type="none" w="med" len="med"/>
                    </a:lnB>
                  </a:tcPr>
                </a:tc>
                <a:extLst>
                  <a:ext uri="{0D108BD9-81ED-4DB2-BD59-A6C34878D82A}">
                    <a16:rowId xmlns:a16="http://schemas.microsoft.com/office/drawing/2014/main" val="892923293"/>
                  </a:ext>
                </a:extLst>
              </a:tr>
            </a:tbl>
          </a:graphicData>
        </a:graphic>
      </p:graphicFrame>
      <p:pic>
        <p:nvPicPr>
          <p:cNvPr id="7" name="Picture 6">
            <a:extLst>
              <a:ext uri="{FF2B5EF4-FFF2-40B4-BE49-F238E27FC236}">
                <a16:creationId xmlns:a16="http://schemas.microsoft.com/office/drawing/2014/main" id="{EF875143-1980-4887-9EC2-431D8FF05FBD}"/>
              </a:ext>
            </a:extLst>
          </p:cNvPr>
          <p:cNvPicPr>
            <a:picLocks noChangeAspect="1"/>
          </p:cNvPicPr>
          <p:nvPr/>
        </p:nvPicPr>
        <p:blipFill>
          <a:blip r:embed="rId2"/>
          <a:stretch>
            <a:fillRect/>
          </a:stretch>
        </p:blipFill>
        <p:spPr>
          <a:xfrm>
            <a:off x="721685" y="3017613"/>
            <a:ext cx="2859272" cy="2859272"/>
          </a:xfrm>
          <a:prstGeom prst="rect">
            <a:avLst/>
          </a:prstGeom>
        </p:spPr>
      </p:pic>
    </p:spTree>
    <p:extLst>
      <p:ext uri="{BB962C8B-B14F-4D97-AF65-F5344CB8AC3E}">
        <p14:creationId xmlns:p14="http://schemas.microsoft.com/office/powerpoint/2010/main" val="16861349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95395-3D6A-4393-AE62-2B056BED70DD}"/>
              </a:ext>
            </a:extLst>
          </p:cNvPr>
          <p:cNvSpPr>
            <a:spLocks noGrp="1"/>
          </p:cNvSpPr>
          <p:nvPr>
            <p:ph type="title"/>
          </p:nvPr>
        </p:nvSpPr>
        <p:spPr/>
        <p:txBody>
          <a:bodyPr/>
          <a:lstStyle/>
          <a:p>
            <a:r>
              <a:rPr lang="en-US" dirty="0"/>
              <a:t>ROSTIR – Research/Diagnosis</a:t>
            </a:r>
          </a:p>
        </p:txBody>
      </p:sp>
      <p:sp>
        <p:nvSpPr>
          <p:cNvPr id="3" name="Content Placeholder 2">
            <a:extLst>
              <a:ext uri="{FF2B5EF4-FFF2-40B4-BE49-F238E27FC236}">
                <a16:creationId xmlns:a16="http://schemas.microsoft.com/office/drawing/2014/main" id="{E5DFD2F3-6779-4FEB-9EDC-73035BEA4313}"/>
              </a:ext>
            </a:extLst>
          </p:cNvPr>
          <p:cNvSpPr>
            <a:spLocks noGrp="1"/>
          </p:cNvSpPr>
          <p:nvPr>
            <p:ph idx="1"/>
          </p:nvPr>
        </p:nvSpPr>
        <p:spPr/>
        <p:txBody>
          <a:bodyPr/>
          <a:lstStyle/>
          <a:p>
            <a:r>
              <a:rPr lang="en-US" dirty="0"/>
              <a:t>Research &amp; Diagnosis</a:t>
            </a:r>
          </a:p>
          <a:p>
            <a:pPr lvl="1"/>
            <a:r>
              <a:rPr lang="en-US" dirty="0"/>
              <a:t>Secondary Research</a:t>
            </a:r>
          </a:p>
          <a:p>
            <a:pPr lvl="1"/>
            <a:r>
              <a:rPr lang="en-US" dirty="0"/>
              <a:t>Audience: </a:t>
            </a:r>
          </a:p>
          <a:p>
            <a:pPr lvl="2"/>
            <a:r>
              <a:rPr lang="en-US" dirty="0"/>
              <a:t>Caucasian, male, upper-middle class,</a:t>
            </a:r>
          </a:p>
          <a:p>
            <a:pPr lvl="2"/>
            <a:r>
              <a:rPr lang="en-US" dirty="0"/>
              <a:t>Business professionals between the ages of 25-44 (94.6%)annual incomes between $30,000-$74,999 (80.0%) </a:t>
            </a:r>
          </a:p>
          <a:p>
            <a:pPr lvl="2"/>
            <a:r>
              <a:rPr lang="en-US" dirty="0"/>
              <a:t>Exhibiting a strong affinity for beer, brewer brands, lifestyle brands and influencers including Anthony Bourdain, Patton Oswalt, and Jim Gaffigan. </a:t>
            </a:r>
          </a:p>
          <a:p>
            <a:pPr lvl="2"/>
            <a:r>
              <a:rPr lang="en-US" dirty="0"/>
              <a:t>Audience persona/profile:  “Beer Bros”</a:t>
            </a:r>
          </a:p>
          <a:p>
            <a:endParaRPr lang="en-US" dirty="0"/>
          </a:p>
        </p:txBody>
      </p:sp>
    </p:spTree>
    <p:extLst>
      <p:ext uri="{BB962C8B-B14F-4D97-AF65-F5344CB8AC3E}">
        <p14:creationId xmlns:p14="http://schemas.microsoft.com/office/powerpoint/2010/main" val="4107656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A7903-C386-4B84-9E6C-A9A33511308F}"/>
              </a:ext>
            </a:extLst>
          </p:cNvPr>
          <p:cNvSpPr>
            <a:spLocks noGrp="1"/>
          </p:cNvSpPr>
          <p:nvPr>
            <p:ph type="title"/>
          </p:nvPr>
        </p:nvSpPr>
        <p:spPr/>
        <p:txBody>
          <a:bodyPr/>
          <a:lstStyle/>
          <a:p>
            <a:r>
              <a:rPr lang="en-US" dirty="0"/>
              <a:t>ROSTIR – RESEARCH/DIAGNOSIS</a:t>
            </a:r>
          </a:p>
        </p:txBody>
      </p:sp>
      <p:sp>
        <p:nvSpPr>
          <p:cNvPr id="3" name="Content Placeholder 2">
            <a:extLst>
              <a:ext uri="{FF2B5EF4-FFF2-40B4-BE49-F238E27FC236}">
                <a16:creationId xmlns:a16="http://schemas.microsoft.com/office/drawing/2014/main" id="{7F49692D-929A-4B80-9BE5-4CBFAC8AD40A}"/>
              </a:ext>
            </a:extLst>
          </p:cNvPr>
          <p:cNvSpPr>
            <a:spLocks noGrp="1"/>
          </p:cNvSpPr>
          <p:nvPr>
            <p:ph idx="1"/>
          </p:nvPr>
        </p:nvSpPr>
        <p:spPr/>
        <p:txBody>
          <a:bodyPr>
            <a:normAutofit fontScale="92500" lnSpcReduction="20000"/>
          </a:bodyPr>
          <a:lstStyle/>
          <a:p>
            <a:r>
              <a:rPr lang="en-US" dirty="0"/>
              <a:t>Competitive Analysis</a:t>
            </a:r>
          </a:p>
          <a:p>
            <a:pPr lvl="1"/>
            <a:r>
              <a:rPr lang="en-US" dirty="0" err="1"/>
              <a:t>Pubvendo</a:t>
            </a:r>
            <a:r>
              <a:rPr lang="en-US" dirty="0"/>
              <a:t> identified three similar author brands and three beer and brewing communities:</a:t>
            </a:r>
          </a:p>
          <a:p>
            <a:pPr lvl="2"/>
            <a:r>
              <a:rPr lang="en-US" dirty="0"/>
              <a:t>Charlie Papazian. The founder and former president of the Brewers Association and author of numerous books on beer and craft brewing.</a:t>
            </a:r>
          </a:p>
          <a:p>
            <a:pPr lvl="2"/>
            <a:r>
              <a:rPr lang="en-US" dirty="0"/>
              <a:t>Dick Cantwell. Currently the Brewers Association Quality Ambassador and author of several books on beer and craft brewing.</a:t>
            </a:r>
          </a:p>
          <a:p>
            <a:pPr lvl="2"/>
            <a:r>
              <a:rPr lang="en-US" dirty="0"/>
              <a:t>John J. Palmer. The Director of Publications at the Master Brewers Association and author of several books on beer and craft brewing.</a:t>
            </a:r>
          </a:p>
          <a:p>
            <a:pPr lvl="2"/>
            <a:r>
              <a:rPr lang="en-US" dirty="0"/>
              <a:t>American Homebrewers Association. Selected due to strong audience interest in home brewing news and information.</a:t>
            </a:r>
          </a:p>
          <a:p>
            <a:pPr lvl="2"/>
            <a:r>
              <a:rPr lang="en-US" dirty="0"/>
              <a:t>Beer Pulse. Selected due to strong audience interest in beer.</a:t>
            </a:r>
          </a:p>
          <a:p>
            <a:pPr lvl="2"/>
            <a:r>
              <a:rPr lang="en-US" dirty="0"/>
              <a:t>CraftBeer.com. Selected due to strong audience interest in craft beer.</a:t>
            </a:r>
          </a:p>
          <a:p>
            <a:endParaRPr lang="en-US" dirty="0"/>
          </a:p>
        </p:txBody>
      </p:sp>
    </p:spTree>
    <p:extLst>
      <p:ext uri="{BB962C8B-B14F-4D97-AF65-F5344CB8AC3E}">
        <p14:creationId xmlns:p14="http://schemas.microsoft.com/office/powerpoint/2010/main" val="4453128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C9545-7307-4E0B-BFB0-247623839E5B}"/>
              </a:ext>
            </a:extLst>
          </p:cNvPr>
          <p:cNvSpPr>
            <a:spLocks noGrp="1"/>
          </p:cNvSpPr>
          <p:nvPr>
            <p:ph type="title"/>
          </p:nvPr>
        </p:nvSpPr>
        <p:spPr/>
        <p:txBody>
          <a:bodyPr/>
          <a:lstStyle/>
          <a:p>
            <a:r>
              <a:rPr lang="en-US" dirty="0"/>
              <a:t>ROSTIR – research/diagnosis</a:t>
            </a:r>
          </a:p>
        </p:txBody>
      </p:sp>
      <p:sp>
        <p:nvSpPr>
          <p:cNvPr id="3" name="Content Placeholder 2">
            <a:extLst>
              <a:ext uri="{FF2B5EF4-FFF2-40B4-BE49-F238E27FC236}">
                <a16:creationId xmlns:a16="http://schemas.microsoft.com/office/drawing/2014/main" id="{C5B4D5E1-2CE2-466D-9DC6-9DCCC4C3406E}"/>
              </a:ext>
            </a:extLst>
          </p:cNvPr>
          <p:cNvSpPr>
            <a:spLocks noGrp="1"/>
          </p:cNvSpPr>
          <p:nvPr>
            <p:ph idx="1"/>
          </p:nvPr>
        </p:nvSpPr>
        <p:spPr/>
        <p:txBody>
          <a:bodyPr/>
          <a:lstStyle/>
          <a:p>
            <a:r>
              <a:rPr lang="en-US" dirty="0"/>
              <a:t>The research uncovered three key areas that would serve as the foundation of the promotion of the book:</a:t>
            </a:r>
          </a:p>
          <a:p>
            <a:pPr marL="342900" indent="-342900">
              <a:buFont typeface="+mj-lt"/>
              <a:buAutoNum type="arabicPeriod"/>
            </a:pPr>
            <a:r>
              <a:rPr lang="en-US" dirty="0"/>
              <a:t>Optimize the book’s Amazon retail presence to encourage Amazon to programmatically promote the book within the Amazon ecosystem.</a:t>
            </a:r>
          </a:p>
          <a:p>
            <a:pPr marL="342900" indent="-342900">
              <a:buFont typeface="+mj-lt"/>
              <a:buAutoNum type="arabicPeriod"/>
            </a:pPr>
            <a:r>
              <a:rPr lang="en-US" dirty="0"/>
              <a:t>Drive audience growth and engagement on Facebook and Twitter through beer release announcements wherein the probability of engagement from tagged breweries would be high, thus extending reach to followers of tagged breweries.</a:t>
            </a:r>
          </a:p>
          <a:p>
            <a:pPr marL="342900" indent="-342900">
              <a:buFont typeface="+mj-lt"/>
              <a:buAutoNum type="arabicPeriod"/>
            </a:pPr>
            <a:r>
              <a:rPr lang="en-US" dirty="0"/>
              <a:t>Work with local, regional, and trade publications within the food, beer, and wine industry for book reviews, interviews, and article mentions driving publicity and website traffic to the book website and Amazon retail page. </a:t>
            </a:r>
          </a:p>
          <a:p>
            <a:endParaRPr lang="en-US" dirty="0"/>
          </a:p>
        </p:txBody>
      </p:sp>
    </p:spTree>
    <p:extLst>
      <p:ext uri="{BB962C8B-B14F-4D97-AF65-F5344CB8AC3E}">
        <p14:creationId xmlns:p14="http://schemas.microsoft.com/office/powerpoint/2010/main" val="38410513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3FE4E-E1B1-46E8-A998-7C55CFADAF38}"/>
              </a:ext>
            </a:extLst>
          </p:cNvPr>
          <p:cNvSpPr>
            <a:spLocks noGrp="1"/>
          </p:cNvSpPr>
          <p:nvPr>
            <p:ph type="title"/>
          </p:nvPr>
        </p:nvSpPr>
        <p:spPr>
          <a:xfrm>
            <a:off x="746228" y="1037967"/>
            <a:ext cx="3054091" cy="4709131"/>
          </a:xfrm>
        </p:spPr>
        <p:txBody>
          <a:bodyPr anchor="ctr">
            <a:normAutofit/>
          </a:bodyPr>
          <a:lstStyle/>
          <a:p>
            <a:r>
              <a:rPr lang="en-US" dirty="0">
                <a:solidFill>
                  <a:schemeClr val="accent1"/>
                </a:solidFill>
              </a:rPr>
              <a:t>ROSTIR- Objectives</a:t>
            </a:r>
          </a:p>
        </p:txBody>
      </p:sp>
      <p:graphicFrame>
        <p:nvGraphicFramePr>
          <p:cNvPr id="7" name="Content Placeholder 2"/>
          <p:cNvGraphicFramePr>
            <a:graphicFrameLocks noGrp="1"/>
          </p:cNvGraphicFramePr>
          <p:nvPr>
            <p:ph idx="1"/>
            <p:extLst>
              <p:ext uri="{D42A27DB-BD31-4B8C-83A1-F6EECF244321}">
                <p14:modId xmlns:p14="http://schemas.microsoft.com/office/powerpoint/2010/main" val="862739015"/>
              </p:ext>
            </p:extLst>
          </p:nvPr>
        </p:nvGraphicFramePr>
        <p:xfrm>
          <a:off x="4598438" y="1037967"/>
          <a:ext cx="7012370" cy="47091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426520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object&#10;&#10;Description generated with very high confidence">
            <a:extLst>
              <a:ext uri="{FF2B5EF4-FFF2-40B4-BE49-F238E27FC236}">
                <a16:creationId xmlns:a16="http://schemas.microsoft.com/office/drawing/2014/main" id="{19D78611-0990-4877-8A4D-884F354FD5DA}"/>
              </a:ext>
            </a:extLst>
          </p:cNvPr>
          <p:cNvPicPr>
            <a:picLocks noChangeAspect="1"/>
          </p:cNvPicPr>
          <p:nvPr/>
        </p:nvPicPr>
        <p:blipFill rotWithShape="1">
          <a:blip r:embed="rId2"/>
          <a:srcRect l="10177" r="13330" b="2"/>
          <a:stretch/>
        </p:blipFill>
        <p:spPr>
          <a:xfrm>
            <a:off x="936006" y="2180496"/>
            <a:ext cx="4962525" cy="3649219"/>
          </a:xfrm>
          <a:prstGeom prst="rect">
            <a:avLst/>
          </a:prstGeom>
        </p:spPr>
      </p:pic>
      <p:sp>
        <p:nvSpPr>
          <p:cNvPr id="2" name="Title 1">
            <a:extLst>
              <a:ext uri="{FF2B5EF4-FFF2-40B4-BE49-F238E27FC236}">
                <a16:creationId xmlns:a16="http://schemas.microsoft.com/office/drawing/2014/main" id="{3ACAF020-EC31-484A-B5AD-EAF8D00C3138}"/>
              </a:ext>
            </a:extLst>
          </p:cNvPr>
          <p:cNvSpPr>
            <a:spLocks noGrp="1"/>
          </p:cNvSpPr>
          <p:nvPr>
            <p:ph type="title"/>
          </p:nvPr>
        </p:nvSpPr>
        <p:spPr/>
        <p:txBody>
          <a:bodyPr>
            <a:normAutofit/>
          </a:bodyPr>
          <a:lstStyle/>
          <a:p>
            <a:r>
              <a:rPr lang="en-US" dirty="0"/>
              <a:t>ROSTIR - strategies</a:t>
            </a:r>
          </a:p>
        </p:txBody>
      </p:sp>
      <p:sp>
        <p:nvSpPr>
          <p:cNvPr id="3" name="Content Placeholder 2">
            <a:extLst>
              <a:ext uri="{FF2B5EF4-FFF2-40B4-BE49-F238E27FC236}">
                <a16:creationId xmlns:a16="http://schemas.microsoft.com/office/drawing/2014/main" id="{B7E4E94B-27A1-436A-93B8-F0C4EEA658B8}"/>
              </a:ext>
            </a:extLst>
          </p:cNvPr>
          <p:cNvSpPr>
            <a:spLocks noGrp="1"/>
          </p:cNvSpPr>
          <p:nvPr>
            <p:ph idx="1"/>
          </p:nvPr>
        </p:nvSpPr>
        <p:spPr>
          <a:xfrm>
            <a:off x="6335805" y="2180496"/>
            <a:ext cx="5275001" cy="4045683"/>
          </a:xfrm>
        </p:spPr>
        <p:txBody>
          <a:bodyPr>
            <a:normAutofit/>
          </a:bodyPr>
          <a:lstStyle/>
          <a:p>
            <a:pPr>
              <a:lnSpc>
                <a:spcPct val="90000"/>
              </a:lnSpc>
            </a:pPr>
            <a:r>
              <a:rPr lang="en-US" sz="1500"/>
              <a:t>The approach was simple: create content to disseminate across paid, earned, and owned media channels that is compelling to the book’s target audience. </a:t>
            </a:r>
          </a:p>
          <a:p>
            <a:pPr marL="342900" indent="-342900">
              <a:lnSpc>
                <a:spcPct val="90000"/>
              </a:lnSpc>
              <a:buFont typeface="+mj-lt"/>
              <a:buAutoNum type="arabicPeriod"/>
            </a:pPr>
            <a:r>
              <a:rPr lang="en-US" sz="1500"/>
              <a:t>Celebration of New Beer Releases/New Brewery Openings: Announcements for new beer releases and new brewery openings receive high engagement. </a:t>
            </a:r>
          </a:p>
          <a:p>
            <a:pPr marL="342900" indent="-342900">
              <a:lnSpc>
                <a:spcPct val="90000"/>
              </a:lnSpc>
              <a:buFont typeface="+mj-lt"/>
              <a:buAutoNum type="arabicPeriod"/>
            </a:pPr>
            <a:r>
              <a:rPr lang="en-US" sz="1500"/>
              <a:t>Tips on Brewing and Brewery Operations: When accompanied by a picture or video, tips on brewing and brewery operations (i.e. QC, Beer Systems Cleaning, etc.) receive high engagement. </a:t>
            </a:r>
          </a:p>
          <a:p>
            <a:pPr marL="342900" indent="-342900">
              <a:lnSpc>
                <a:spcPct val="90000"/>
              </a:lnSpc>
              <a:buFont typeface="+mj-lt"/>
              <a:buAutoNum type="arabicPeriod"/>
            </a:pPr>
            <a:r>
              <a:rPr lang="en-US" sz="1500"/>
              <a:t>Celebration of the History of Craft Brewing: Posts celebrating the history and of craft brewing (i.e. “There were 1,511 breweries in the United States in 2007. Today there are 5,562) receive high engagement.</a:t>
            </a:r>
          </a:p>
          <a:p>
            <a:pPr>
              <a:lnSpc>
                <a:spcPct val="90000"/>
              </a:lnSpc>
            </a:pPr>
            <a:endParaRPr lang="en-US" sz="1500"/>
          </a:p>
        </p:txBody>
      </p:sp>
    </p:spTree>
    <p:extLst>
      <p:ext uri="{BB962C8B-B14F-4D97-AF65-F5344CB8AC3E}">
        <p14:creationId xmlns:p14="http://schemas.microsoft.com/office/powerpoint/2010/main" val="9539500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22627FB-1A80-4AFB-ADF7-70B614A9F27F}"/>
              </a:ext>
            </a:extLst>
          </p:cNvPr>
          <p:cNvPicPr>
            <a:picLocks noChangeAspect="1"/>
          </p:cNvPicPr>
          <p:nvPr/>
        </p:nvPicPr>
        <p:blipFill>
          <a:blip r:embed="rId2"/>
          <a:stretch>
            <a:fillRect/>
          </a:stretch>
        </p:blipFill>
        <p:spPr>
          <a:xfrm>
            <a:off x="936005" y="2399264"/>
            <a:ext cx="3305175" cy="3305175"/>
          </a:xfrm>
          <a:prstGeom prst="rect">
            <a:avLst/>
          </a:prstGeom>
        </p:spPr>
      </p:pic>
      <p:sp>
        <p:nvSpPr>
          <p:cNvPr id="3" name="Content Placeholder 2">
            <a:extLst>
              <a:ext uri="{FF2B5EF4-FFF2-40B4-BE49-F238E27FC236}">
                <a16:creationId xmlns:a16="http://schemas.microsoft.com/office/drawing/2014/main" id="{560646D3-DC85-4D0B-95B2-1273F26F3F12}"/>
              </a:ext>
            </a:extLst>
          </p:cNvPr>
          <p:cNvSpPr>
            <a:spLocks noGrp="1"/>
          </p:cNvSpPr>
          <p:nvPr>
            <p:ph idx="1"/>
          </p:nvPr>
        </p:nvSpPr>
        <p:spPr>
          <a:xfrm>
            <a:off x="4505325" y="2180496"/>
            <a:ext cx="7105481" cy="4475485"/>
          </a:xfrm>
        </p:spPr>
        <p:txBody>
          <a:bodyPr>
            <a:normAutofit lnSpcReduction="10000"/>
          </a:bodyPr>
          <a:lstStyle/>
          <a:p>
            <a:pPr marL="0" indent="0">
              <a:lnSpc>
                <a:spcPct val="90000"/>
              </a:lnSpc>
              <a:buNone/>
            </a:pPr>
            <a:endParaRPr lang="en-US" sz="1300" dirty="0"/>
          </a:p>
          <a:p>
            <a:pPr>
              <a:lnSpc>
                <a:spcPct val="90000"/>
              </a:lnSpc>
            </a:pPr>
            <a:r>
              <a:rPr lang="en-US" sz="1300" dirty="0"/>
              <a:t>Paid: </a:t>
            </a:r>
          </a:p>
          <a:p>
            <a:pPr lvl="1">
              <a:lnSpc>
                <a:spcPct val="90000"/>
              </a:lnSpc>
            </a:pPr>
            <a:r>
              <a:rPr lang="en-US" sz="1300" dirty="0"/>
              <a:t>Launched a six-week paid social media campaign on Facebook and Twitter that both promoted the book, but also engaged the beer community.  </a:t>
            </a:r>
          </a:p>
          <a:p>
            <a:pPr>
              <a:lnSpc>
                <a:spcPct val="90000"/>
              </a:lnSpc>
            </a:pPr>
            <a:r>
              <a:rPr lang="en-US" sz="1300" dirty="0"/>
              <a:t>Earned: </a:t>
            </a:r>
          </a:p>
          <a:p>
            <a:pPr lvl="1">
              <a:lnSpc>
                <a:spcPct val="90000"/>
              </a:lnSpc>
            </a:pPr>
            <a:r>
              <a:rPr lang="en-US" sz="1300" dirty="0"/>
              <a:t>Conducted proactive outreach to print and online editors within the craft beer, food, and wine industry.</a:t>
            </a:r>
          </a:p>
          <a:p>
            <a:pPr>
              <a:lnSpc>
                <a:spcPct val="90000"/>
              </a:lnSpc>
            </a:pPr>
            <a:r>
              <a:rPr lang="en-US" sz="1300" dirty="0"/>
              <a:t>Shared</a:t>
            </a:r>
          </a:p>
          <a:p>
            <a:pPr lvl="1">
              <a:lnSpc>
                <a:spcPct val="90000"/>
              </a:lnSpc>
            </a:pPr>
            <a:r>
              <a:rPr lang="en-US" sz="1100" dirty="0"/>
              <a:t>Built a Facebook and Twitter community consisting of consumers, craft beer enthusiasts and influences. Conversations within these communities included adding messaging about the book to existing conversations surrounding craft beer.</a:t>
            </a:r>
          </a:p>
          <a:p>
            <a:pPr>
              <a:lnSpc>
                <a:spcPct val="90000"/>
              </a:lnSpc>
            </a:pPr>
            <a:r>
              <a:rPr lang="en-US" sz="1300" dirty="0"/>
              <a:t>Owned: </a:t>
            </a:r>
          </a:p>
          <a:p>
            <a:pPr lvl="1">
              <a:lnSpc>
                <a:spcPct val="90000"/>
              </a:lnSpc>
            </a:pPr>
            <a:r>
              <a:rPr lang="en-US" sz="1300" dirty="0"/>
              <a:t>Implemented a search engine optimization initiative for the http://www.brewyourbusiness.com/ website.</a:t>
            </a:r>
          </a:p>
          <a:p>
            <a:pPr lvl="1">
              <a:lnSpc>
                <a:spcPct val="90000"/>
              </a:lnSpc>
            </a:pPr>
            <a:r>
              <a:rPr lang="en-US" sz="1300" dirty="0"/>
              <a:t>Applied an SEO keyword strategy for the website and Amazon </a:t>
            </a:r>
          </a:p>
          <a:p>
            <a:pPr lvl="1">
              <a:lnSpc>
                <a:spcPct val="90000"/>
              </a:lnSpc>
            </a:pPr>
            <a:r>
              <a:rPr lang="en-US" sz="1300" dirty="0"/>
              <a:t>Consistently used top hashtags to maximize reach on Facebook and Twitter: #homebrew #beer #</a:t>
            </a:r>
            <a:r>
              <a:rPr lang="en-US" sz="1300" dirty="0" err="1"/>
              <a:t>craftbeer</a:t>
            </a:r>
            <a:r>
              <a:rPr lang="en-US" sz="1300" dirty="0"/>
              <a:t> #brewing #cheers (hashtagify.me)</a:t>
            </a:r>
          </a:p>
          <a:p>
            <a:pPr lvl="1">
              <a:lnSpc>
                <a:spcPct val="90000"/>
              </a:lnSpc>
            </a:pPr>
            <a:r>
              <a:rPr lang="en-US" sz="1300" dirty="0"/>
              <a:t>Hosted book signing parties at local craft brewery locations and local book stores including Barnes &amp; Noble.</a:t>
            </a:r>
          </a:p>
        </p:txBody>
      </p:sp>
      <p:sp>
        <p:nvSpPr>
          <p:cNvPr id="6" name="Title 1">
            <a:extLst>
              <a:ext uri="{FF2B5EF4-FFF2-40B4-BE49-F238E27FC236}">
                <a16:creationId xmlns:a16="http://schemas.microsoft.com/office/drawing/2014/main" id="{ADE38892-110A-614E-9C80-E9531A97DBEB}"/>
              </a:ext>
            </a:extLst>
          </p:cNvPr>
          <p:cNvSpPr txBox="1">
            <a:spLocks/>
          </p:cNvSpPr>
          <p:nvPr/>
        </p:nvSpPr>
        <p:spPr>
          <a:xfrm>
            <a:off x="1568605" y="913364"/>
            <a:ext cx="9601200" cy="1485900"/>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r>
              <a:rPr lang="en-US" dirty="0"/>
              <a:t>ROSTIR - Tactics</a:t>
            </a:r>
          </a:p>
        </p:txBody>
      </p:sp>
    </p:spTree>
    <p:extLst>
      <p:ext uri="{BB962C8B-B14F-4D97-AF65-F5344CB8AC3E}">
        <p14:creationId xmlns:p14="http://schemas.microsoft.com/office/powerpoint/2010/main" val="4281702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80B5B-731E-4265-BCC1-AF38BDA4FBC2}"/>
              </a:ext>
            </a:extLst>
          </p:cNvPr>
          <p:cNvSpPr>
            <a:spLocks noGrp="1"/>
          </p:cNvSpPr>
          <p:nvPr>
            <p:ph type="title"/>
          </p:nvPr>
        </p:nvSpPr>
        <p:spPr/>
        <p:txBody>
          <a:bodyPr/>
          <a:lstStyle/>
          <a:p>
            <a:r>
              <a:rPr lang="en-US" dirty="0"/>
              <a:t>ROSTIR - implementation</a:t>
            </a:r>
          </a:p>
        </p:txBody>
      </p:sp>
      <p:sp>
        <p:nvSpPr>
          <p:cNvPr id="3" name="Content Placeholder 2">
            <a:extLst>
              <a:ext uri="{FF2B5EF4-FFF2-40B4-BE49-F238E27FC236}">
                <a16:creationId xmlns:a16="http://schemas.microsoft.com/office/drawing/2014/main" id="{4011F8A7-B3F9-42AB-BE3E-AEE33C5D9042}"/>
              </a:ext>
            </a:extLst>
          </p:cNvPr>
          <p:cNvSpPr>
            <a:spLocks noGrp="1"/>
          </p:cNvSpPr>
          <p:nvPr>
            <p:ph idx="1"/>
          </p:nvPr>
        </p:nvSpPr>
        <p:spPr>
          <a:xfrm>
            <a:off x="1371600" y="1517903"/>
            <a:ext cx="9601200" cy="3581400"/>
          </a:xfrm>
        </p:spPr>
        <p:txBody>
          <a:bodyPr/>
          <a:lstStyle/>
          <a:p>
            <a:r>
              <a:rPr lang="en-US" dirty="0"/>
              <a:t>12 weeks</a:t>
            </a:r>
          </a:p>
          <a:p>
            <a:r>
              <a:rPr lang="en-US" dirty="0"/>
              <a:t>$300</a:t>
            </a:r>
          </a:p>
        </p:txBody>
      </p:sp>
      <p:pic>
        <p:nvPicPr>
          <p:cNvPr id="4" name="Picture 3">
            <a:extLst>
              <a:ext uri="{FF2B5EF4-FFF2-40B4-BE49-F238E27FC236}">
                <a16:creationId xmlns:a16="http://schemas.microsoft.com/office/drawing/2014/main" id="{C6BC8977-6599-4B27-A85A-B20C54D43657}"/>
              </a:ext>
            </a:extLst>
          </p:cNvPr>
          <p:cNvPicPr>
            <a:picLocks noChangeAspect="1"/>
          </p:cNvPicPr>
          <p:nvPr/>
        </p:nvPicPr>
        <p:blipFill>
          <a:blip r:embed="rId2"/>
          <a:stretch>
            <a:fillRect/>
          </a:stretch>
        </p:blipFill>
        <p:spPr>
          <a:xfrm>
            <a:off x="5594132" y="1886077"/>
            <a:ext cx="3346146" cy="2792249"/>
          </a:xfrm>
          <a:prstGeom prst="rect">
            <a:avLst/>
          </a:prstGeom>
        </p:spPr>
      </p:pic>
      <p:pic>
        <p:nvPicPr>
          <p:cNvPr id="5" name="Picture 4">
            <a:extLst>
              <a:ext uri="{FF2B5EF4-FFF2-40B4-BE49-F238E27FC236}">
                <a16:creationId xmlns:a16="http://schemas.microsoft.com/office/drawing/2014/main" id="{7959DA0F-CC83-4E45-BF68-B005C6B979AC}"/>
              </a:ext>
            </a:extLst>
          </p:cNvPr>
          <p:cNvPicPr>
            <a:picLocks noChangeAspect="1"/>
          </p:cNvPicPr>
          <p:nvPr/>
        </p:nvPicPr>
        <p:blipFill>
          <a:blip r:embed="rId3"/>
          <a:stretch>
            <a:fillRect/>
          </a:stretch>
        </p:blipFill>
        <p:spPr>
          <a:xfrm>
            <a:off x="9138159" y="786717"/>
            <a:ext cx="1970633" cy="1614386"/>
          </a:xfrm>
          <a:prstGeom prst="rect">
            <a:avLst/>
          </a:prstGeom>
        </p:spPr>
      </p:pic>
      <p:pic>
        <p:nvPicPr>
          <p:cNvPr id="15" name="Picture 14" descr="A screenshot of a cell phone&#10;&#10;Description generated with very high confidence">
            <a:extLst>
              <a:ext uri="{FF2B5EF4-FFF2-40B4-BE49-F238E27FC236}">
                <a16:creationId xmlns:a16="http://schemas.microsoft.com/office/drawing/2014/main" id="{D35939D5-7722-474E-881F-A8A9B7AE0C69}"/>
              </a:ext>
            </a:extLst>
          </p:cNvPr>
          <p:cNvPicPr>
            <a:picLocks noChangeAspect="1"/>
          </p:cNvPicPr>
          <p:nvPr/>
        </p:nvPicPr>
        <p:blipFill>
          <a:blip r:embed="rId4"/>
          <a:stretch>
            <a:fillRect/>
          </a:stretch>
        </p:blipFill>
        <p:spPr>
          <a:xfrm>
            <a:off x="4856798" y="4115796"/>
            <a:ext cx="2192411" cy="2285004"/>
          </a:xfrm>
          <a:prstGeom prst="rect">
            <a:avLst/>
          </a:prstGeom>
        </p:spPr>
      </p:pic>
      <p:pic>
        <p:nvPicPr>
          <p:cNvPr id="17" name="Picture 16" descr="A screenshot of a cell phone on a table&#10;&#10;Description generated with high confidence">
            <a:extLst>
              <a:ext uri="{FF2B5EF4-FFF2-40B4-BE49-F238E27FC236}">
                <a16:creationId xmlns:a16="http://schemas.microsoft.com/office/drawing/2014/main" id="{95ADC8FF-131F-4313-B3F3-C4F032FE6E8A}"/>
              </a:ext>
            </a:extLst>
          </p:cNvPr>
          <p:cNvPicPr>
            <a:picLocks noChangeAspect="1"/>
          </p:cNvPicPr>
          <p:nvPr/>
        </p:nvPicPr>
        <p:blipFill>
          <a:blip r:embed="rId5"/>
          <a:stretch>
            <a:fillRect/>
          </a:stretch>
        </p:blipFill>
        <p:spPr>
          <a:xfrm>
            <a:off x="8589371" y="2401103"/>
            <a:ext cx="3386561" cy="4256993"/>
          </a:xfrm>
          <a:prstGeom prst="rect">
            <a:avLst/>
          </a:prstGeom>
        </p:spPr>
      </p:pic>
      <p:pic>
        <p:nvPicPr>
          <p:cNvPr id="19" name="Picture 18" descr="A screenshot of a cell phone&#10;&#10;Description generated with very high confidence">
            <a:extLst>
              <a:ext uri="{FF2B5EF4-FFF2-40B4-BE49-F238E27FC236}">
                <a16:creationId xmlns:a16="http://schemas.microsoft.com/office/drawing/2014/main" id="{BCD71454-C172-41F3-9AD9-910BA4F29266}"/>
              </a:ext>
            </a:extLst>
          </p:cNvPr>
          <p:cNvPicPr>
            <a:picLocks noChangeAspect="1"/>
          </p:cNvPicPr>
          <p:nvPr/>
        </p:nvPicPr>
        <p:blipFill>
          <a:blip r:embed="rId6"/>
          <a:stretch>
            <a:fillRect/>
          </a:stretch>
        </p:blipFill>
        <p:spPr>
          <a:xfrm>
            <a:off x="1924234" y="2438476"/>
            <a:ext cx="2666766" cy="3076059"/>
          </a:xfrm>
          <a:prstGeom prst="rect">
            <a:avLst/>
          </a:prstGeom>
        </p:spPr>
      </p:pic>
    </p:spTree>
    <p:extLst>
      <p:ext uri="{BB962C8B-B14F-4D97-AF65-F5344CB8AC3E}">
        <p14:creationId xmlns:p14="http://schemas.microsoft.com/office/powerpoint/2010/main" val="33617616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BAA3D-A983-4E3A-BCF8-F93FF3840F0E}"/>
              </a:ext>
            </a:extLst>
          </p:cNvPr>
          <p:cNvSpPr>
            <a:spLocks noGrp="1"/>
          </p:cNvSpPr>
          <p:nvPr>
            <p:ph type="title"/>
          </p:nvPr>
        </p:nvSpPr>
        <p:spPr/>
        <p:txBody>
          <a:bodyPr/>
          <a:lstStyle/>
          <a:p>
            <a:r>
              <a:rPr lang="en-US" dirty="0"/>
              <a:t>ROSTIR – reporting/evaluation</a:t>
            </a:r>
          </a:p>
        </p:txBody>
      </p:sp>
      <p:sp>
        <p:nvSpPr>
          <p:cNvPr id="3" name="Content Placeholder 2">
            <a:extLst>
              <a:ext uri="{FF2B5EF4-FFF2-40B4-BE49-F238E27FC236}">
                <a16:creationId xmlns:a16="http://schemas.microsoft.com/office/drawing/2014/main" id="{C97BDCE7-038A-4DD1-852A-D1AF9E4D20F9}"/>
              </a:ext>
            </a:extLst>
          </p:cNvPr>
          <p:cNvSpPr>
            <a:spLocks noGrp="1"/>
          </p:cNvSpPr>
          <p:nvPr>
            <p:ph idx="1"/>
          </p:nvPr>
        </p:nvSpPr>
        <p:spPr/>
        <p:txBody>
          <a:bodyPr>
            <a:normAutofit fontScale="85000" lnSpcReduction="10000"/>
          </a:bodyPr>
          <a:lstStyle/>
          <a:p>
            <a:r>
              <a:rPr lang="en-US" dirty="0"/>
              <a:t>The launch and promotion of Brew Your Business exceeded all expectations. </a:t>
            </a:r>
          </a:p>
          <a:p>
            <a:pPr lvl="1"/>
            <a:r>
              <a:rPr lang="en-US" dirty="0"/>
              <a:t>Upon publication and during Black Friday / Cyber Monday promotions, the book achieved a #1 Amazon bestseller ranking in the Business Entrepreneurship category.</a:t>
            </a:r>
          </a:p>
          <a:p>
            <a:pPr lvl="1"/>
            <a:r>
              <a:rPr lang="en-US" dirty="0"/>
              <a:t>Positive conversation about the launch of the book on Twitter and Facebook; moved from net neutral to net positive conversation.</a:t>
            </a:r>
          </a:p>
          <a:p>
            <a:pPr lvl="2"/>
            <a:r>
              <a:rPr lang="en-US" dirty="0"/>
              <a:t>In November and December 2017, achieved 39.6k Twitter impressions compared to 3k Twitter impressions in September and October 2017, primarily through engagement from tagged influencers and paid social ad promotions.</a:t>
            </a:r>
          </a:p>
          <a:p>
            <a:pPr lvl="2"/>
            <a:r>
              <a:rPr lang="en-US" dirty="0"/>
              <a:t>Achieved social ad click-through rates between 5.0%-6.5% </a:t>
            </a:r>
          </a:p>
          <a:p>
            <a:pPr lvl="1"/>
            <a:r>
              <a:rPr lang="en-US" dirty="0"/>
              <a:t>The campaign achieved 16 placements collectively receiving more than 2.9 million monthly website visits (based on estimated November 2017 website visits). </a:t>
            </a:r>
          </a:p>
          <a:p>
            <a:pPr lvl="1"/>
            <a:r>
              <a:rPr lang="en-US" dirty="0"/>
              <a:t>Garnered 17 media interviews (and still counting)</a:t>
            </a:r>
          </a:p>
          <a:p>
            <a:pPr lvl="1"/>
            <a:r>
              <a:rPr lang="en-US" dirty="0"/>
              <a:t>Sold more than half of the initial print run of the book</a:t>
            </a:r>
          </a:p>
          <a:p>
            <a:endParaRPr lang="en-US" dirty="0"/>
          </a:p>
        </p:txBody>
      </p:sp>
    </p:spTree>
    <p:extLst>
      <p:ext uri="{BB962C8B-B14F-4D97-AF65-F5344CB8AC3E}">
        <p14:creationId xmlns:p14="http://schemas.microsoft.com/office/powerpoint/2010/main" val="944703645"/>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{40A14EFA-E0F0-F244-B37C-94B55193C42A}tf10001072</Template>
  <TotalTime>50</TotalTime>
  <Words>1073</Words>
  <Application>Microsoft Macintosh PowerPoint</Application>
  <PresentationFormat>Widescreen</PresentationFormat>
  <Paragraphs>78</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Calibri</vt:lpstr>
      <vt:lpstr>Franklin Gothic Book</vt:lpstr>
      <vt:lpstr>Times New Roman</vt:lpstr>
      <vt:lpstr>Crop</vt:lpstr>
      <vt:lpstr>Brew Your Business</vt:lpstr>
      <vt:lpstr>Brew Your Business case study</vt:lpstr>
      <vt:lpstr>Brew your Business Case sTudy</vt:lpstr>
      <vt:lpstr>ROSTIR – Research/Diagnosis</vt:lpstr>
      <vt:lpstr>ROSTIR – RESEARCH/DIAGNOSIS</vt:lpstr>
      <vt:lpstr>ROSTIR – research/diagnosis</vt:lpstr>
      <vt:lpstr>ROSTIR- Objectives</vt:lpstr>
      <vt:lpstr>ROSTIR - strategies</vt:lpstr>
      <vt:lpstr>PowerPoint Presentation</vt:lpstr>
      <vt:lpstr>ROSTIR - implementation</vt:lpstr>
      <vt:lpstr>ROSTIR – reporting/evaluation</vt:lpstr>
    </vt:vector>
  </TitlesOfParts>
  <LinksUpToDate>false</LinksUpToDate>
  <SharedDoc>false</SharedDoc>
  <HyperlinksChanged>false</HyperlinksChanged>
  <AppVersion>16.0013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 Gina Luttrell</dc:title>
  <dc:creator>Todd Luttrell</dc:creator>
  <cp:lastModifiedBy>N/A</cp:lastModifiedBy>
  <cp:revision>2</cp:revision>
  <dcterms:created xsi:type="dcterms:W3CDTF">2018-01-06T15:30:25Z</dcterms:created>
  <dcterms:modified xsi:type="dcterms:W3CDTF">2018-07-29T12:45:30Z</dcterms:modified>
</cp:coreProperties>
</file>